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87" r:id="rId5"/>
    <p:sldId id="259" r:id="rId6"/>
    <p:sldId id="260" r:id="rId7"/>
    <p:sldId id="261" r:id="rId8"/>
    <p:sldId id="284" r:id="rId9"/>
    <p:sldId id="271" r:id="rId10"/>
    <p:sldId id="267" r:id="rId11"/>
    <p:sldId id="262" r:id="rId12"/>
    <p:sldId id="288" r:id="rId13"/>
    <p:sldId id="269" r:id="rId14"/>
    <p:sldId id="289" r:id="rId15"/>
    <p:sldId id="274" r:id="rId16"/>
    <p:sldId id="279" r:id="rId17"/>
    <p:sldId id="278" r:id="rId18"/>
    <p:sldId id="264" r:id="rId19"/>
    <p:sldId id="263" r:id="rId20"/>
    <p:sldId id="292" r:id="rId21"/>
    <p:sldId id="275" r:id="rId22"/>
    <p:sldId id="282" r:id="rId23"/>
    <p:sldId id="265" r:id="rId24"/>
    <p:sldId id="273" r:id="rId25"/>
    <p:sldId id="290" r:id="rId26"/>
    <p:sldId id="293" r:id="rId27"/>
    <p:sldId id="294" r:id="rId28"/>
    <p:sldId id="296" r:id="rId29"/>
    <p:sldId id="297" r:id="rId30"/>
    <p:sldId id="308" r:id="rId31"/>
    <p:sldId id="291" r:id="rId32"/>
    <p:sldId id="295" r:id="rId33"/>
    <p:sldId id="312" r:id="rId34"/>
    <p:sldId id="298" r:id="rId35"/>
    <p:sldId id="299" r:id="rId36"/>
    <p:sldId id="300" r:id="rId37"/>
    <p:sldId id="302" r:id="rId38"/>
    <p:sldId id="303" r:id="rId39"/>
    <p:sldId id="310" r:id="rId40"/>
    <p:sldId id="311" r:id="rId41"/>
    <p:sldId id="301" r:id="rId42"/>
    <p:sldId id="304" r:id="rId43"/>
    <p:sldId id="305" r:id="rId44"/>
    <p:sldId id="306" r:id="rId45"/>
    <p:sldId id="307" r:id="rId46"/>
    <p:sldId id="309" r:id="rId47"/>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698D778-A9C5-425A-B7D7-27462E78FDCA}" type="datetimeFigureOut">
              <a:rPr lang="en-US" smtClean="0"/>
              <a:t>1/14/2020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A45B2A8-4BBB-468A-A5D1-4BD2CF4148D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59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98D778-A9C5-425A-B7D7-27462E78FDCA}"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5B2A8-4BBB-468A-A5D1-4BD2CF4148DD}" type="slidenum">
              <a:rPr lang="en-US" smtClean="0"/>
              <a:t>‹#›</a:t>
            </a:fld>
            <a:endParaRPr lang="en-US"/>
          </a:p>
        </p:txBody>
      </p:sp>
    </p:spTree>
    <p:extLst>
      <p:ext uri="{BB962C8B-B14F-4D97-AF65-F5344CB8AC3E}">
        <p14:creationId xmlns:p14="http://schemas.microsoft.com/office/powerpoint/2010/main" val="212099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8D778-A9C5-425A-B7D7-27462E78FDC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B2A8-4BBB-468A-A5D1-4BD2CF4148D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675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8D778-A9C5-425A-B7D7-27462E78FDC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B2A8-4BBB-468A-A5D1-4BD2CF4148D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5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8D778-A9C5-425A-B7D7-27462E78FDC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B2A8-4BBB-468A-A5D1-4BD2CF4148DD}" type="slidenum">
              <a:rPr lang="en-US" smtClean="0"/>
              <a:t>‹#›</a:t>
            </a:fld>
            <a:endParaRPr lang="en-US"/>
          </a:p>
        </p:txBody>
      </p:sp>
    </p:spTree>
    <p:extLst>
      <p:ext uri="{BB962C8B-B14F-4D97-AF65-F5344CB8AC3E}">
        <p14:creationId xmlns:p14="http://schemas.microsoft.com/office/powerpoint/2010/main" val="3080053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8D778-A9C5-425A-B7D7-27462E78FDC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B2A8-4BBB-468A-A5D1-4BD2CF4148D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4292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8D778-A9C5-425A-B7D7-27462E78FDC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B2A8-4BBB-468A-A5D1-4BD2CF4148D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1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8D778-A9C5-425A-B7D7-27462E78FDC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B2A8-4BBB-468A-A5D1-4BD2CF4148D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1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8D778-A9C5-425A-B7D7-27462E78FDC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B2A8-4BBB-468A-A5D1-4BD2CF4148D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13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8D778-A9C5-425A-B7D7-27462E78FDC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B2A8-4BBB-468A-A5D1-4BD2CF4148DD}" type="slidenum">
              <a:rPr lang="en-US" smtClean="0"/>
              <a:t>‹#›</a:t>
            </a:fld>
            <a:endParaRPr lang="en-US"/>
          </a:p>
        </p:txBody>
      </p:sp>
    </p:spTree>
    <p:extLst>
      <p:ext uri="{BB962C8B-B14F-4D97-AF65-F5344CB8AC3E}">
        <p14:creationId xmlns:p14="http://schemas.microsoft.com/office/powerpoint/2010/main" val="171853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8D778-A9C5-425A-B7D7-27462E78FDCA}"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B2A8-4BBB-468A-A5D1-4BD2CF4148D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37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8D778-A9C5-425A-B7D7-27462E78FDCA}"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5B2A8-4BBB-468A-A5D1-4BD2CF4148DD}" type="slidenum">
              <a:rPr lang="en-US" smtClean="0"/>
              <a:t>‹#›</a:t>
            </a:fld>
            <a:endParaRPr lang="en-US"/>
          </a:p>
        </p:txBody>
      </p:sp>
    </p:spTree>
    <p:extLst>
      <p:ext uri="{BB962C8B-B14F-4D97-AF65-F5344CB8AC3E}">
        <p14:creationId xmlns:p14="http://schemas.microsoft.com/office/powerpoint/2010/main" val="411608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8D778-A9C5-425A-B7D7-27462E78FDCA}"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5B2A8-4BBB-468A-A5D1-4BD2CF4148D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83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8D778-A9C5-425A-B7D7-27462E78FDCA}"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5B2A8-4BBB-468A-A5D1-4BD2CF4148D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56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8D778-A9C5-425A-B7D7-27462E78FDCA}"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5B2A8-4BBB-468A-A5D1-4BD2CF4148DD}" type="slidenum">
              <a:rPr lang="en-US" smtClean="0"/>
              <a:t>‹#›</a:t>
            </a:fld>
            <a:endParaRPr lang="en-US"/>
          </a:p>
        </p:txBody>
      </p:sp>
    </p:spTree>
    <p:extLst>
      <p:ext uri="{BB962C8B-B14F-4D97-AF65-F5344CB8AC3E}">
        <p14:creationId xmlns:p14="http://schemas.microsoft.com/office/powerpoint/2010/main" val="6870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98D778-A9C5-425A-B7D7-27462E78FDCA}"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5B2A8-4BBB-468A-A5D1-4BD2CF4148D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96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98D778-A9C5-425A-B7D7-27462E78FDCA}"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5B2A8-4BBB-468A-A5D1-4BD2CF4148DD}" type="slidenum">
              <a:rPr lang="en-US" smtClean="0"/>
              <a:t>‹#›</a:t>
            </a:fld>
            <a:endParaRPr lang="en-US"/>
          </a:p>
        </p:txBody>
      </p:sp>
    </p:spTree>
    <p:extLst>
      <p:ext uri="{BB962C8B-B14F-4D97-AF65-F5344CB8AC3E}">
        <p14:creationId xmlns:p14="http://schemas.microsoft.com/office/powerpoint/2010/main" val="335982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98D778-A9C5-425A-B7D7-27462E78FDCA}" type="datetimeFigureOut">
              <a:rPr lang="en-US" smtClean="0"/>
              <a:t>1/14/2020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45B2A8-4BBB-468A-A5D1-4BD2CF4148DD}" type="slidenum">
              <a:rPr lang="en-US" smtClean="0"/>
              <a:t>‹#›</a:t>
            </a:fld>
            <a:endParaRPr lang="en-US"/>
          </a:p>
        </p:txBody>
      </p:sp>
    </p:spTree>
    <p:extLst>
      <p:ext uri="{BB962C8B-B14F-4D97-AF65-F5344CB8AC3E}">
        <p14:creationId xmlns:p14="http://schemas.microsoft.com/office/powerpoint/2010/main" val="14946622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55A0-C895-4E7C-93A4-45C37B3EB37D}"/>
              </a:ext>
            </a:extLst>
          </p:cNvPr>
          <p:cNvSpPr>
            <a:spLocks noGrp="1"/>
          </p:cNvSpPr>
          <p:nvPr>
            <p:ph type="ctrTitle"/>
          </p:nvPr>
        </p:nvSpPr>
        <p:spPr>
          <a:xfrm>
            <a:off x="2692398" y="1586523"/>
            <a:ext cx="6815669" cy="2297723"/>
          </a:xfrm>
        </p:spPr>
        <p:txBody>
          <a:bodyPr>
            <a:noAutofit/>
          </a:bodyPr>
          <a:lstStyle/>
          <a:p>
            <a:br>
              <a:rPr lang="en-US" sz="2900" b="1" dirty="0"/>
            </a:br>
            <a:br>
              <a:rPr lang="en-US" sz="2900" b="1" dirty="0"/>
            </a:br>
            <a:br>
              <a:rPr lang="en-US" sz="2900" b="1" dirty="0"/>
            </a:br>
            <a:br>
              <a:rPr lang="en-US" sz="2900" b="1" dirty="0"/>
            </a:br>
            <a:br>
              <a:rPr lang="en-US" sz="2900" b="1" dirty="0"/>
            </a:br>
            <a:br>
              <a:rPr lang="en-US" sz="2900" b="1" dirty="0"/>
            </a:br>
            <a:br>
              <a:rPr lang="en-US" sz="2900" b="1" dirty="0"/>
            </a:br>
            <a:br>
              <a:rPr lang="en-US" sz="2900" b="1" dirty="0"/>
            </a:br>
            <a:br>
              <a:rPr lang="en-US" sz="2900" b="1" dirty="0"/>
            </a:br>
            <a:br>
              <a:rPr lang="en-US" sz="2900" b="1" dirty="0"/>
            </a:br>
            <a:br>
              <a:rPr lang="en-US" sz="2900" b="1" dirty="0"/>
            </a:br>
            <a:r>
              <a:rPr lang="en-US" sz="2900" b="1" dirty="0"/>
              <a:t>                                                                                </a:t>
            </a:r>
            <a:br>
              <a:rPr lang="en-US" sz="2900" b="1" dirty="0"/>
            </a:br>
            <a:br>
              <a:rPr lang="en-US" sz="2900" b="1" dirty="0"/>
            </a:br>
            <a:br>
              <a:rPr lang="en-US" sz="2900" b="1" dirty="0"/>
            </a:br>
            <a:r>
              <a:rPr lang="en-US" sz="2900" b="1" dirty="0"/>
              <a:t>Guns – Transfer of Ownership and Other Firearms Related Issues Encountered by Estate Planning Professionals</a:t>
            </a:r>
            <a:br>
              <a:rPr lang="en-US" sz="3900" b="1" dirty="0"/>
            </a:br>
            <a:endParaRPr lang="en-US" sz="3900" b="1" dirty="0"/>
          </a:p>
        </p:txBody>
      </p:sp>
      <p:sp>
        <p:nvSpPr>
          <p:cNvPr id="3" name="TextBox 2">
            <a:extLst>
              <a:ext uri="{FF2B5EF4-FFF2-40B4-BE49-F238E27FC236}">
                <a16:creationId xmlns:a16="http://schemas.microsoft.com/office/drawing/2014/main" id="{CC28749E-75FB-4F2A-ADE1-10E92B0E3984}"/>
              </a:ext>
            </a:extLst>
          </p:cNvPr>
          <p:cNvSpPr txBox="1"/>
          <p:nvPr/>
        </p:nvSpPr>
        <p:spPr>
          <a:xfrm>
            <a:off x="4693138" y="3884246"/>
            <a:ext cx="3012831" cy="646331"/>
          </a:xfrm>
          <a:prstGeom prst="rect">
            <a:avLst/>
          </a:prstGeom>
          <a:noFill/>
        </p:spPr>
        <p:txBody>
          <a:bodyPr wrap="square" rtlCol="0">
            <a:spAutoFit/>
          </a:bodyPr>
          <a:lstStyle/>
          <a:p>
            <a:pPr algn="ctr"/>
            <a:r>
              <a:rPr lang="en-US" b="1" dirty="0" err="1"/>
              <a:t>Nickolaus</a:t>
            </a:r>
            <a:r>
              <a:rPr lang="en-US" b="1" dirty="0"/>
              <a:t> E. Buchholz, Esq.</a:t>
            </a:r>
          </a:p>
          <a:p>
            <a:pPr algn="ctr"/>
            <a:r>
              <a:rPr lang="en-US" b="1" dirty="0"/>
              <a:t>Lester &amp; Cantrell, LLP</a:t>
            </a:r>
          </a:p>
        </p:txBody>
      </p:sp>
    </p:spTree>
    <p:extLst>
      <p:ext uri="{BB962C8B-B14F-4D97-AF65-F5344CB8AC3E}">
        <p14:creationId xmlns:p14="http://schemas.microsoft.com/office/powerpoint/2010/main" val="145300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6241-11A4-4CA6-81E4-6AAA1E46E711}"/>
              </a:ext>
            </a:extLst>
          </p:cNvPr>
          <p:cNvSpPr>
            <a:spLocks noGrp="1"/>
          </p:cNvSpPr>
          <p:nvPr>
            <p:ph type="title"/>
          </p:nvPr>
        </p:nvSpPr>
        <p:spPr/>
        <p:txBody>
          <a:bodyPr>
            <a:normAutofit fontScale="90000"/>
          </a:bodyPr>
          <a:lstStyle/>
          <a:p>
            <a:r>
              <a:rPr lang="en-US" b="1" dirty="0"/>
              <a:t>Important to Know How to Handle Firearms</a:t>
            </a:r>
          </a:p>
        </p:txBody>
      </p:sp>
      <p:sp>
        <p:nvSpPr>
          <p:cNvPr id="3" name="Content Placeholder 2">
            <a:extLst>
              <a:ext uri="{FF2B5EF4-FFF2-40B4-BE49-F238E27FC236}">
                <a16:creationId xmlns:a16="http://schemas.microsoft.com/office/drawing/2014/main" id="{7B260A4E-CFC5-403F-9591-7A3FAB9B691A}"/>
              </a:ext>
            </a:extLst>
          </p:cNvPr>
          <p:cNvSpPr>
            <a:spLocks noGrp="1"/>
          </p:cNvSpPr>
          <p:nvPr>
            <p:ph idx="1"/>
          </p:nvPr>
        </p:nvSpPr>
        <p:spPr/>
        <p:txBody>
          <a:bodyPr>
            <a:normAutofit/>
          </a:bodyPr>
          <a:lstStyle/>
          <a:p>
            <a:pPr algn="just"/>
            <a:r>
              <a:rPr lang="en-US" dirty="0"/>
              <a:t>Do no handle firearms without proper instruction or training. </a:t>
            </a:r>
          </a:p>
          <a:p>
            <a:pPr algn="just"/>
            <a:r>
              <a:rPr lang="en-US" dirty="0"/>
              <a:t>Always point muzzle in safe direction, NEVER at anyone whether loaded or unloaded.</a:t>
            </a:r>
          </a:p>
          <a:p>
            <a:pPr algn="just"/>
            <a:r>
              <a:rPr lang="en-US" dirty="0"/>
              <a:t>Always treat firearms as loaded.</a:t>
            </a:r>
          </a:p>
          <a:p>
            <a:pPr algn="just"/>
            <a:r>
              <a:rPr lang="en-US" dirty="0"/>
              <a:t>Always keep finger off trigger until ready to fire.</a:t>
            </a:r>
          </a:p>
          <a:p>
            <a:pPr algn="just"/>
            <a:r>
              <a:rPr lang="en-US" dirty="0"/>
              <a:t>Understand the specific loading and unloading mechanism of each firearm you are going to handle or possess.</a:t>
            </a:r>
          </a:p>
        </p:txBody>
      </p:sp>
    </p:spTree>
    <p:extLst>
      <p:ext uri="{BB962C8B-B14F-4D97-AF65-F5344CB8AC3E}">
        <p14:creationId xmlns:p14="http://schemas.microsoft.com/office/powerpoint/2010/main" val="368306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323F-A173-42CC-94FF-66B84D525D68}"/>
              </a:ext>
            </a:extLst>
          </p:cNvPr>
          <p:cNvSpPr>
            <a:spLocks noGrp="1"/>
          </p:cNvSpPr>
          <p:nvPr>
            <p:ph type="title"/>
          </p:nvPr>
        </p:nvSpPr>
        <p:spPr/>
        <p:txBody>
          <a:bodyPr/>
          <a:lstStyle/>
          <a:p>
            <a:r>
              <a:rPr lang="en-US" b="1" dirty="0"/>
              <a:t>Improper Storage of Firearms</a:t>
            </a:r>
          </a:p>
        </p:txBody>
      </p:sp>
      <p:sp>
        <p:nvSpPr>
          <p:cNvPr id="3" name="Content Placeholder 2">
            <a:extLst>
              <a:ext uri="{FF2B5EF4-FFF2-40B4-BE49-F238E27FC236}">
                <a16:creationId xmlns:a16="http://schemas.microsoft.com/office/drawing/2014/main" id="{09D4A913-F7D4-4B88-890C-17F0419E6177}"/>
              </a:ext>
            </a:extLst>
          </p:cNvPr>
          <p:cNvSpPr>
            <a:spLocks noGrp="1"/>
          </p:cNvSpPr>
          <p:nvPr>
            <p:ph idx="1"/>
          </p:nvPr>
        </p:nvSpPr>
        <p:spPr>
          <a:xfrm>
            <a:off x="1295402" y="2556932"/>
            <a:ext cx="9601196" cy="3318936"/>
          </a:xfrm>
        </p:spPr>
        <p:txBody>
          <a:bodyPr>
            <a:normAutofit fontScale="77500" lnSpcReduction="20000"/>
          </a:bodyPr>
          <a:lstStyle/>
          <a:p>
            <a:pPr algn="just"/>
            <a:r>
              <a:rPr lang="en-US" dirty="0"/>
              <a:t>First Degree Criminal Storage</a:t>
            </a:r>
          </a:p>
          <a:p>
            <a:pPr lvl="1" algn="just"/>
            <a:r>
              <a:rPr lang="en-US" dirty="0"/>
              <a:t>(1) Loaded or unloaded, (2) Reasonably should know child or prohibited person is likely to gain access, (3) Access is gained, (4) Child or Prohibited person causes death or great bodily injury to anyone. (CA Penal Code 25100, SB172.) Prison term up to 3 years and 10k fine. (Ca Penal Code 25110.)</a:t>
            </a:r>
          </a:p>
          <a:p>
            <a:pPr algn="just"/>
            <a:r>
              <a:rPr lang="en-US" dirty="0"/>
              <a:t>Second Degree Criminal Storage</a:t>
            </a:r>
          </a:p>
          <a:p>
            <a:pPr lvl="1" algn="just"/>
            <a:r>
              <a:rPr lang="en-US" dirty="0"/>
              <a:t>All the same as First Degree but no great bodily injury (just injury), or the child or prohibited person carries the firearm to a public place. (CA Penal Code 25100, SB172.)</a:t>
            </a:r>
          </a:p>
          <a:p>
            <a:pPr algn="just"/>
            <a:r>
              <a:rPr lang="en-US" dirty="0"/>
              <a:t>Third Degree Criminal Storage</a:t>
            </a:r>
          </a:p>
          <a:p>
            <a:pPr lvl="1" algn="just"/>
            <a:r>
              <a:rPr lang="en-US" dirty="0"/>
              <a:t>(1) Loaded or unloaded, (2) Negligent storage or leaves firearm in location where child or prohibited person is likely to gain access. (CA Penal Code 25100, SB172.)</a:t>
            </a:r>
          </a:p>
          <a:p>
            <a:pPr algn="just"/>
            <a:r>
              <a:rPr lang="en-US" dirty="0"/>
              <a:t>Any violation results in 10 year prohibition from possessing firearms. (SB172.)</a:t>
            </a:r>
          </a:p>
        </p:txBody>
      </p:sp>
    </p:spTree>
    <p:extLst>
      <p:ext uri="{BB962C8B-B14F-4D97-AF65-F5344CB8AC3E}">
        <p14:creationId xmlns:p14="http://schemas.microsoft.com/office/powerpoint/2010/main" val="83516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5642-C711-40BA-AA79-43E8B30987CA}"/>
              </a:ext>
            </a:extLst>
          </p:cNvPr>
          <p:cNvSpPr>
            <a:spLocks noGrp="1"/>
          </p:cNvSpPr>
          <p:nvPr>
            <p:ph type="title"/>
          </p:nvPr>
        </p:nvSpPr>
        <p:spPr/>
        <p:txBody>
          <a:bodyPr/>
          <a:lstStyle/>
          <a:p>
            <a:r>
              <a:rPr lang="en-US" b="1" dirty="0"/>
              <a:t>Proper Storage of Firearms</a:t>
            </a:r>
          </a:p>
        </p:txBody>
      </p:sp>
      <p:sp>
        <p:nvSpPr>
          <p:cNvPr id="3" name="Content Placeholder 2">
            <a:extLst>
              <a:ext uri="{FF2B5EF4-FFF2-40B4-BE49-F238E27FC236}">
                <a16:creationId xmlns:a16="http://schemas.microsoft.com/office/drawing/2014/main" id="{57F64427-CDD4-410D-B570-5C58D8F72972}"/>
              </a:ext>
            </a:extLst>
          </p:cNvPr>
          <p:cNvSpPr>
            <a:spLocks noGrp="1"/>
          </p:cNvSpPr>
          <p:nvPr>
            <p:ph idx="1"/>
          </p:nvPr>
        </p:nvSpPr>
        <p:spPr/>
        <p:txBody>
          <a:bodyPr>
            <a:normAutofit lnSpcReduction="10000"/>
          </a:bodyPr>
          <a:lstStyle/>
          <a:p>
            <a:pPr algn="just"/>
            <a:r>
              <a:rPr lang="en-US" dirty="0"/>
              <a:t>Locked Container: Safe, lockbox, quick access lock box or safe. (CA Penal Code 25100, 25135.)</a:t>
            </a:r>
          </a:p>
          <a:p>
            <a:pPr algn="just"/>
            <a:r>
              <a:rPr lang="en-US" dirty="0"/>
              <a:t>Locking Device: Trigger lock, Chamber cable. (CA Penal Code 25100, 25135.)</a:t>
            </a:r>
          </a:p>
          <a:p>
            <a:pPr algn="just"/>
            <a:r>
              <a:rPr lang="en-US" dirty="0"/>
              <a:t>Unloaded and locked Trunk While Unattended. (CA Penal Code 25100, 25135.)</a:t>
            </a:r>
          </a:p>
          <a:p>
            <a:pPr algn="just"/>
            <a:r>
              <a:rPr lang="en-US" dirty="0"/>
              <a:t>Unloaded and locked inside of a vehicle in a locked container out of plain view or affixed to the interior and not in plain view. (CA Penal Code 25140.)</a:t>
            </a:r>
          </a:p>
        </p:txBody>
      </p:sp>
    </p:spTree>
    <p:extLst>
      <p:ext uri="{BB962C8B-B14F-4D97-AF65-F5344CB8AC3E}">
        <p14:creationId xmlns:p14="http://schemas.microsoft.com/office/powerpoint/2010/main" val="194291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A94B-5EB9-49A9-A481-E4C6F1B66F41}"/>
              </a:ext>
            </a:extLst>
          </p:cNvPr>
          <p:cNvSpPr>
            <a:spLocks noGrp="1"/>
          </p:cNvSpPr>
          <p:nvPr>
            <p:ph type="title"/>
          </p:nvPr>
        </p:nvSpPr>
        <p:spPr/>
        <p:txBody>
          <a:bodyPr/>
          <a:lstStyle/>
          <a:p>
            <a:r>
              <a:rPr lang="en-US" b="1" dirty="0"/>
              <a:t>Examples of Safes</a:t>
            </a:r>
          </a:p>
        </p:txBody>
      </p:sp>
      <p:pic>
        <p:nvPicPr>
          <p:cNvPr id="5" name="Content Placeholder 4">
            <a:extLst>
              <a:ext uri="{FF2B5EF4-FFF2-40B4-BE49-F238E27FC236}">
                <a16:creationId xmlns:a16="http://schemas.microsoft.com/office/drawing/2014/main" id="{C400E997-4067-4E2F-BC2E-254A10EA8A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9925" y="2534437"/>
            <a:ext cx="4028981" cy="3462199"/>
          </a:xfrm>
        </p:spPr>
      </p:pic>
      <p:pic>
        <p:nvPicPr>
          <p:cNvPr id="7" name="Picture 6">
            <a:extLst>
              <a:ext uri="{FF2B5EF4-FFF2-40B4-BE49-F238E27FC236}">
                <a16:creationId xmlns:a16="http://schemas.microsoft.com/office/drawing/2014/main" id="{65919651-1C33-4A8C-BEF2-85BDE5221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154" y="2488684"/>
            <a:ext cx="4124131" cy="3507952"/>
          </a:xfrm>
          <a:prstGeom prst="rect">
            <a:avLst/>
          </a:prstGeom>
        </p:spPr>
      </p:pic>
    </p:spTree>
    <p:extLst>
      <p:ext uri="{BB962C8B-B14F-4D97-AF65-F5344CB8AC3E}">
        <p14:creationId xmlns:p14="http://schemas.microsoft.com/office/powerpoint/2010/main" val="2945394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51A7-E466-423F-ACD4-D26B71BD5FBC}"/>
              </a:ext>
            </a:extLst>
          </p:cNvPr>
          <p:cNvSpPr>
            <a:spLocks noGrp="1"/>
          </p:cNvSpPr>
          <p:nvPr>
            <p:ph type="title"/>
          </p:nvPr>
        </p:nvSpPr>
        <p:spPr/>
        <p:txBody>
          <a:bodyPr>
            <a:noAutofit/>
          </a:bodyPr>
          <a:lstStyle/>
          <a:p>
            <a:r>
              <a:rPr lang="en-US" sz="3200" b="1" dirty="0"/>
              <a:t>Examples of Lockboxes</a:t>
            </a:r>
          </a:p>
        </p:txBody>
      </p:sp>
      <p:pic>
        <p:nvPicPr>
          <p:cNvPr id="5" name="Content Placeholder 4">
            <a:extLst>
              <a:ext uri="{FF2B5EF4-FFF2-40B4-BE49-F238E27FC236}">
                <a16:creationId xmlns:a16="http://schemas.microsoft.com/office/drawing/2014/main" id="{6B1334E7-CAFF-42C7-A81D-CA5F02B789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57463"/>
            <a:ext cx="2529930" cy="3318405"/>
          </a:xfrm>
        </p:spPr>
      </p:pic>
      <p:pic>
        <p:nvPicPr>
          <p:cNvPr id="7" name="Picture 6">
            <a:extLst>
              <a:ext uri="{FF2B5EF4-FFF2-40B4-BE49-F238E27FC236}">
                <a16:creationId xmlns:a16="http://schemas.microsoft.com/office/drawing/2014/main" id="{19264C55-F3B2-4755-AAD0-C771C9553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587" y="2835568"/>
            <a:ext cx="2529930" cy="2624110"/>
          </a:xfrm>
          <a:prstGeom prst="rect">
            <a:avLst/>
          </a:prstGeom>
        </p:spPr>
      </p:pic>
      <p:pic>
        <p:nvPicPr>
          <p:cNvPr id="9" name="Picture 8">
            <a:extLst>
              <a:ext uri="{FF2B5EF4-FFF2-40B4-BE49-F238E27FC236}">
                <a16:creationId xmlns:a16="http://schemas.microsoft.com/office/drawing/2014/main" id="{34424FD7-8B35-4961-8ABF-33B2C92DE8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531" y="2873829"/>
            <a:ext cx="3153746" cy="2585848"/>
          </a:xfrm>
          <a:prstGeom prst="rect">
            <a:avLst/>
          </a:prstGeom>
        </p:spPr>
      </p:pic>
    </p:spTree>
    <p:extLst>
      <p:ext uri="{BB962C8B-B14F-4D97-AF65-F5344CB8AC3E}">
        <p14:creationId xmlns:p14="http://schemas.microsoft.com/office/powerpoint/2010/main" val="1125080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5E35-10B2-4B0F-8AD3-93A9A7509003}"/>
              </a:ext>
            </a:extLst>
          </p:cNvPr>
          <p:cNvSpPr>
            <a:spLocks noGrp="1"/>
          </p:cNvSpPr>
          <p:nvPr>
            <p:ph type="title"/>
          </p:nvPr>
        </p:nvSpPr>
        <p:spPr/>
        <p:txBody>
          <a:bodyPr/>
          <a:lstStyle/>
          <a:p>
            <a:r>
              <a:rPr lang="en-US" b="1" dirty="0"/>
              <a:t>Examples of Quick Access Lock Boxes</a:t>
            </a:r>
          </a:p>
        </p:txBody>
      </p:sp>
      <p:pic>
        <p:nvPicPr>
          <p:cNvPr id="5" name="Content Placeholder 4">
            <a:extLst>
              <a:ext uri="{FF2B5EF4-FFF2-40B4-BE49-F238E27FC236}">
                <a16:creationId xmlns:a16="http://schemas.microsoft.com/office/drawing/2014/main" id="{EAFD3381-85C3-4C38-9115-6C63A6D7BD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69997"/>
            <a:ext cx="2492404" cy="1219812"/>
          </a:xfrm>
        </p:spPr>
      </p:pic>
      <p:pic>
        <p:nvPicPr>
          <p:cNvPr id="7" name="Picture 6">
            <a:extLst>
              <a:ext uri="{FF2B5EF4-FFF2-40B4-BE49-F238E27FC236}">
                <a16:creationId xmlns:a16="http://schemas.microsoft.com/office/drawing/2014/main" id="{E949EF3B-96C8-4CBD-A85D-1B2034724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679" y="2569998"/>
            <a:ext cx="3256382" cy="1442166"/>
          </a:xfrm>
          <a:prstGeom prst="rect">
            <a:avLst/>
          </a:prstGeom>
        </p:spPr>
      </p:pic>
      <p:pic>
        <p:nvPicPr>
          <p:cNvPr id="9" name="Picture 8">
            <a:extLst>
              <a:ext uri="{FF2B5EF4-FFF2-40B4-BE49-F238E27FC236}">
                <a16:creationId xmlns:a16="http://schemas.microsoft.com/office/drawing/2014/main" id="{1D587062-DF91-4E33-965D-C0F376CED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096" y="4333995"/>
            <a:ext cx="2237517" cy="1790014"/>
          </a:xfrm>
          <a:prstGeom prst="rect">
            <a:avLst/>
          </a:prstGeom>
        </p:spPr>
      </p:pic>
      <p:pic>
        <p:nvPicPr>
          <p:cNvPr id="11" name="Picture 10">
            <a:extLst>
              <a:ext uri="{FF2B5EF4-FFF2-40B4-BE49-F238E27FC236}">
                <a16:creationId xmlns:a16="http://schemas.microsoft.com/office/drawing/2014/main" id="{65A79EBB-0878-40D6-B3F2-0B4F07C84D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4263" y="2499321"/>
            <a:ext cx="2762048" cy="3669348"/>
          </a:xfrm>
          <a:prstGeom prst="rect">
            <a:avLst/>
          </a:prstGeom>
        </p:spPr>
      </p:pic>
      <p:pic>
        <p:nvPicPr>
          <p:cNvPr id="13" name="Picture 12">
            <a:extLst>
              <a:ext uri="{FF2B5EF4-FFF2-40B4-BE49-F238E27FC236}">
                <a16:creationId xmlns:a16="http://schemas.microsoft.com/office/drawing/2014/main" id="{B70CA62C-D2C7-410B-A682-013A4FFE7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5167" y="3931109"/>
            <a:ext cx="2467402" cy="2157997"/>
          </a:xfrm>
          <a:prstGeom prst="rect">
            <a:avLst/>
          </a:prstGeom>
        </p:spPr>
      </p:pic>
    </p:spTree>
    <p:extLst>
      <p:ext uri="{BB962C8B-B14F-4D97-AF65-F5344CB8AC3E}">
        <p14:creationId xmlns:p14="http://schemas.microsoft.com/office/powerpoint/2010/main" val="350000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88FD-5D8F-48A9-BB17-BB7344E23C5B}"/>
              </a:ext>
            </a:extLst>
          </p:cNvPr>
          <p:cNvSpPr>
            <a:spLocks noGrp="1"/>
          </p:cNvSpPr>
          <p:nvPr>
            <p:ph type="title"/>
          </p:nvPr>
        </p:nvSpPr>
        <p:spPr/>
        <p:txBody>
          <a:bodyPr/>
          <a:lstStyle/>
          <a:p>
            <a:r>
              <a:rPr lang="en-US" b="1" dirty="0"/>
              <a:t>Lost Firearms</a:t>
            </a:r>
          </a:p>
        </p:txBody>
      </p:sp>
      <p:sp>
        <p:nvSpPr>
          <p:cNvPr id="3" name="Content Placeholder 2">
            <a:extLst>
              <a:ext uri="{FF2B5EF4-FFF2-40B4-BE49-F238E27FC236}">
                <a16:creationId xmlns:a16="http://schemas.microsoft.com/office/drawing/2014/main" id="{1E90E89B-C494-46A3-81EA-32C1327F9172}"/>
              </a:ext>
            </a:extLst>
          </p:cNvPr>
          <p:cNvSpPr>
            <a:spLocks noGrp="1"/>
          </p:cNvSpPr>
          <p:nvPr>
            <p:ph idx="1"/>
          </p:nvPr>
        </p:nvSpPr>
        <p:spPr/>
        <p:txBody>
          <a:bodyPr>
            <a:normAutofit/>
          </a:bodyPr>
          <a:lstStyle/>
          <a:p>
            <a:pPr algn="just"/>
            <a:r>
              <a:rPr lang="en-US" dirty="0"/>
              <a:t>Must report make, model, and serial number to law enforcement within 5 days from knowing or reasonably should have known of the theft. (Prop 63, CA Penal Code 25265, 25270.)</a:t>
            </a:r>
          </a:p>
          <a:p>
            <a:pPr lvl="1" algn="just"/>
            <a:r>
              <a:rPr lang="en-US" dirty="0"/>
              <a:t>First Offense: $100</a:t>
            </a:r>
          </a:p>
          <a:p>
            <a:pPr lvl="1" algn="just"/>
            <a:r>
              <a:rPr lang="en-US" dirty="0"/>
              <a:t>Second Offense: $1,000</a:t>
            </a:r>
          </a:p>
          <a:p>
            <a:pPr lvl="1" algn="just"/>
            <a:r>
              <a:rPr lang="en-US" dirty="0"/>
              <a:t>Third Offense: Misdemeanor and $1,000</a:t>
            </a:r>
          </a:p>
        </p:txBody>
      </p:sp>
    </p:spTree>
    <p:extLst>
      <p:ext uri="{BB962C8B-B14F-4D97-AF65-F5344CB8AC3E}">
        <p14:creationId xmlns:p14="http://schemas.microsoft.com/office/powerpoint/2010/main" val="323460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B603-E602-48C5-AB5B-B691BAFA840E}"/>
              </a:ext>
            </a:extLst>
          </p:cNvPr>
          <p:cNvSpPr>
            <a:spLocks noGrp="1"/>
          </p:cNvSpPr>
          <p:nvPr>
            <p:ph type="title"/>
          </p:nvPr>
        </p:nvSpPr>
        <p:spPr/>
        <p:txBody>
          <a:bodyPr>
            <a:normAutofit fontScale="90000"/>
          </a:bodyPr>
          <a:lstStyle/>
          <a:p>
            <a:r>
              <a:rPr lang="en-US" b="1" dirty="0"/>
              <a:t>Senior Citizens Living in Assisted Living</a:t>
            </a:r>
          </a:p>
        </p:txBody>
      </p:sp>
      <p:sp>
        <p:nvSpPr>
          <p:cNvPr id="3" name="Content Placeholder 2">
            <a:extLst>
              <a:ext uri="{FF2B5EF4-FFF2-40B4-BE49-F238E27FC236}">
                <a16:creationId xmlns:a16="http://schemas.microsoft.com/office/drawing/2014/main" id="{1D110472-3346-475E-9B01-8EA55F3C8A98}"/>
              </a:ext>
            </a:extLst>
          </p:cNvPr>
          <p:cNvSpPr>
            <a:spLocks noGrp="1"/>
          </p:cNvSpPr>
          <p:nvPr>
            <p:ph idx="1"/>
          </p:nvPr>
        </p:nvSpPr>
        <p:spPr/>
        <p:txBody>
          <a:bodyPr>
            <a:normAutofit/>
          </a:bodyPr>
          <a:lstStyle/>
          <a:p>
            <a:pPr algn="just"/>
            <a:r>
              <a:rPr lang="en-US" dirty="0"/>
              <a:t>Keep Our Seniors Safe Act (SB172)</a:t>
            </a:r>
          </a:p>
          <a:p>
            <a:pPr lvl="1" algn="just"/>
            <a:r>
              <a:rPr lang="en-US" dirty="0"/>
              <a:t>Initially meant to prohibit firearm access from seniors who have mild to severe cognitive impairment.</a:t>
            </a:r>
          </a:p>
          <a:p>
            <a:pPr lvl="1" algn="just"/>
            <a:r>
              <a:rPr lang="en-US" dirty="0"/>
              <a:t>In reality, ANY person who plans to live in assisted living facility with firearms must:</a:t>
            </a:r>
          </a:p>
          <a:p>
            <a:pPr lvl="2" algn="just"/>
            <a:r>
              <a:rPr lang="en-US" dirty="0"/>
              <a:t>(1) Determine whether facility permits firearms on property, and</a:t>
            </a:r>
          </a:p>
          <a:p>
            <a:pPr lvl="2" algn="just"/>
            <a:r>
              <a:rPr lang="en-US" dirty="0"/>
              <a:t>(2) Surrender all firearms and ammunition to facility to be stored in a centrally located gun safe.</a:t>
            </a:r>
          </a:p>
          <a:p>
            <a:pPr lvl="2" algn="just"/>
            <a:r>
              <a:rPr lang="en-US" dirty="0"/>
              <a:t>(3) No assault weapons!  (This is a very big deal for many firearms owners.)</a:t>
            </a:r>
          </a:p>
        </p:txBody>
      </p:sp>
    </p:spTree>
    <p:extLst>
      <p:ext uri="{BB962C8B-B14F-4D97-AF65-F5344CB8AC3E}">
        <p14:creationId xmlns:p14="http://schemas.microsoft.com/office/powerpoint/2010/main" val="236299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87FA-A05D-47C3-8C57-A0E96AEE3D51}"/>
              </a:ext>
            </a:extLst>
          </p:cNvPr>
          <p:cNvSpPr>
            <a:spLocks noGrp="1"/>
          </p:cNvSpPr>
          <p:nvPr>
            <p:ph type="title"/>
          </p:nvPr>
        </p:nvSpPr>
        <p:spPr/>
        <p:txBody>
          <a:bodyPr>
            <a:normAutofit fontScale="90000"/>
          </a:bodyPr>
          <a:lstStyle/>
          <a:p>
            <a:r>
              <a:rPr lang="en-US" b="1" dirty="0"/>
              <a:t>Concealment &amp; Transportation of Firearms</a:t>
            </a:r>
          </a:p>
        </p:txBody>
      </p:sp>
      <p:sp>
        <p:nvSpPr>
          <p:cNvPr id="3" name="Content Placeholder 2">
            <a:extLst>
              <a:ext uri="{FF2B5EF4-FFF2-40B4-BE49-F238E27FC236}">
                <a16:creationId xmlns:a16="http://schemas.microsoft.com/office/drawing/2014/main" id="{88100613-5293-4E47-BC64-1B68A3E61359}"/>
              </a:ext>
            </a:extLst>
          </p:cNvPr>
          <p:cNvSpPr>
            <a:spLocks noGrp="1"/>
          </p:cNvSpPr>
          <p:nvPr>
            <p:ph idx="1"/>
          </p:nvPr>
        </p:nvSpPr>
        <p:spPr>
          <a:xfrm>
            <a:off x="1295401" y="2556931"/>
            <a:ext cx="9601196" cy="3474413"/>
          </a:xfrm>
        </p:spPr>
        <p:txBody>
          <a:bodyPr>
            <a:normAutofit fontScale="92500" lnSpcReduction="20000"/>
          </a:bodyPr>
          <a:lstStyle/>
          <a:p>
            <a:pPr algn="just"/>
            <a:r>
              <a:rPr lang="en-US" dirty="0"/>
              <a:t>Illegal Concealment: (1) Capable of being concealed and in car without being locked up; (2) Capable of being concealed and carrying on person. (CA Penal Code 25400.)</a:t>
            </a:r>
          </a:p>
          <a:p>
            <a:pPr algn="just"/>
            <a:r>
              <a:rPr lang="en-US" dirty="0"/>
              <a:t>Illegal Open Carry: Cannot carry open and loaded or loaded in public. (CA Penal Code 26350.) Passed in 2012.</a:t>
            </a:r>
          </a:p>
          <a:p>
            <a:pPr algn="just"/>
            <a:r>
              <a:rPr lang="en-US" dirty="0"/>
              <a:t>Legal Concealment: Concealed weapons permit. (CA Penal Code 25655, 26150.)</a:t>
            </a:r>
          </a:p>
          <a:p>
            <a:pPr algn="just"/>
            <a:r>
              <a:rPr lang="en-US" dirty="0"/>
              <a:t>Legal Transportation: Unloaded and kept in locked container. (CA Penal Code 25505.) Fully enclosed and locked by padlock, key lock, combination lock, trunk of motor vehicle but not utility or glove compartment. (CA Penal Code 16850.)</a:t>
            </a:r>
          </a:p>
          <a:p>
            <a:pPr algn="just"/>
            <a:r>
              <a:rPr lang="en-US" dirty="0"/>
              <a:t>There are many exceptions to these rules (too many to list) but most apply to law enforcement.</a:t>
            </a:r>
          </a:p>
        </p:txBody>
      </p:sp>
    </p:spTree>
    <p:extLst>
      <p:ext uri="{BB962C8B-B14F-4D97-AF65-F5344CB8AC3E}">
        <p14:creationId xmlns:p14="http://schemas.microsoft.com/office/powerpoint/2010/main" val="38128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83A0-67BD-46CC-A6CF-044964DE167D}"/>
              </a:ext>
            </a:extLst>
          </p:cNvPr>
          <p:cNvSpPr>
            <a:spLocks noGrp="1"/>
          </p:cNvSpPr>
          <p:nvPr>
            <p:ph type="title"/>
          </p:nvPr>
        </p:nvSpPr>
        <p:spPr/>
        <p:txBody>
          <a:bodyPr>
            <a:normAutofit fontScale="90000"/>
          </a:bodyPr>
          <a:lstStyle/>
          <a:p>
            <a:r>
              <a:rPr lang="en-US" b="1" dirty="0"/>
              <a:t>Identification of the Specific Firearm in Question is Critical</a:t>
            </a:r>
          </a:p>
        </p:txBody>
      </p:sp>
      <p:sp>
        <p:nvSpPr>
          <p:cNvPr id="3" name="Content Placeholder 2">
            <a:extLst>
              <a:ext uri="{FF2B5EF4-FFF2-40B4-BE49-F238E27FC236}">
                <a16:creationId xmlns:a16="http://schemas.microsoft.com/office/drawing/2014/main" id="{C379D5C0-A193-456E-9708-68F591A7173B}"/>
              </a:ext>
            </a:extLst>
          </p:cNvPr>
          <p:cNvSpPr>
            <a:spLocks noGrp="1"/>
          </p:cNvSpPr>
          <p:nvPr>
            <p:ph idx="1"/>
          </p:nvPr>
        </p:nvSpPr>
        <p:spPr/>
        <p:txBody>
          <a:bodyPr>
            <a:normAutofit/>
          </a:bodyPr>
          <a:lstStyle/>
          <a:p>
            <a:pPr algn="just"/>
            <a:r>
              <a:rPr lang="en-US" dirty="0"/>
              <a:t>Not every firearm is the same and the law scrutinizes different types and configurations.</a:t>
            </a:r>
          </a:p>
          <a:p>
            <a:pPr lvl="1" algn="just"/>
            <a:r>
              <a:rPr lang="en-US" dirty="0"/>
              <a:t>Types of Firearms:</a:t>
            </a:r>
          </a:p>
          <a:p>
            <a:pPr lvl="2" algn="just"/>
            <a:r>
              <a:rPr lang="en-US" dirty="0"/>
              <a:t>Single Shot Pistol</a:t>
            </a:r>
          </a:p>
          <a:p>
            <a:pPr lvl="2" algn="just"/>
            <a:r>
              <a:rPr lang="en-US" dirty="0"/>
              <a:t>Semi-Automatic Pistols</a:t>
            </a:r>
          </a:p>
          <a:p>
            <a:pPr lvl="2" algn="just"/>
            <a:r>
              <a:rPr lang="en-US" dirty="0"/>
              <a:t>Single Shot Rifle (Bolt-Action)</a:t>
            </a:r>
          </a:p>
          <a:p>
            <a:pPr lvl="2" algn="just"/>
            <a:r>
              <a:rPr lang="en-US" dirty="0"/>
              <a:t>Semi-Automatic Rifles</a:t>
            </a:r>
          </a:p>
          <a:p>
            <a:endParaRPr lang="en-US" dirty="0"/>
          </a:p>
        </p:txBody>
      </p:sp>
    </p:spTree>
    <p:extLst>
      <p:ext uri="{BB962C8B-B14F-4D97-AF65-F5344CB8AC3E}">
        <p14:creationId xmlns:p14="http://schemas.microsoft.com/office/powerpoint/2010/main" val="85756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A4DAD-C438-474F-9CC7-5E61C3C88025}"/>
              </a:ext>
            </a:extLst>
          </p:cNvPr>
          <p:cNvSpPr>
            <a:spLocks noGrp="1"/>
          </p:cNvSpPr>
          <p:nvPr>
            <p:ph type="title"/>
          </p:nvPr>
        </p:nvSpPr>
        <p:spPr/>
        <p:txBody>
          <a:bodyPr/>
          <a:lstStyle/>
          <a:p>
            <a:r>
              <a:rPr lang="en-US" b="1" dirty="0"/>
              <a:t>A Few Statistics</a:t>
            </a:r>
          </a:p>
        </p:txBody>
      </p:sp>
      <p:sp>
        <p:nvSpPr>
          <p:cNvPr id="3" name="Content Placeholder 2">
            <a:extLst>
              <a:ext uri="{FF2B5EF4-FFF2-40B4-BE49-F238E27FC236}">
                <a16:creationId xmlns:a16="http://schemas.microsoft.com/office/drawing/2014/main" id="{3088F0AC-124A-4E92-A4EB-E754F436155E}"/>
              </a:ext>
            </a:extLst>
          </p:cNvPr>
          <p:cNvSpPr>
            <a:spLocks noGrp="1"/>
          </p:cNvSpPr>
          <p:nvPr>
            <p:ph idx="1"/>
          </p:nvPr>
        </p:nvSpPr>
        <p:spPr/>
        <p:txBody>
          <a:bodyPr>
            <a:normAutofit/>
          </a:bodyPr>
          <a:lstStyle/>
          <a:p>
            <a:pPr algn="just"/>
            <a:r>
              <a:rPr lang="en-US" dirty="0"/>
              <a:t>There are an estimated 310 million guns in the hand of private citizens in the U.S. </a:t>
            </a:r>
          </a:p>
          <a:p>
            <a:pPr algn="just"/>
            <a:r>
              <a:rPr lang="en-US" dirty="0"/>
              <a:t>There are over 10,000 restrictive firearms laws in California alone and the number only increases with each passing year.</a:t>
            </a:r>
          </a:p>
          <a:p>
            <a:pPr algn="just"/>
            <a:r>
              <a:rPr lang="en-US" dirty="0"/>
              <a:t>There were an estimated 1.3 million firearms sold in 2016 in just California. </a:t>
            </a:r>
          </a:p>
          <a:p>
            <a:pPr algn="just"/>
            <a:r>
              <a:rPr lang="en-US" dirty="0"/>
              <a:t>California consistently has more annual firearm sales and transfers than any other state in a year.</a:t>
            </a:r>
          </a:p>
          <a:p>
            <a:endParaRPr lang="en-US" dirty="0"/>
          </a:p>
          <a:p>
            <a:endParaRPr lang="en-US" dirty="0"/>
          </a:p>
        </p:txBody>
      </p:sp>
    </p:spTree>
    <p:extLst>
      <p:ext uri="{BB962C8B-B14F-4D97-AF65-F5344CB8AC3E}">
        <p14:creationId xmlns:p14="http://schemas.microsoft.com/office/powerpoint/2010/main" val="755333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15FA-9918-4F95-9345-9D6501E67D85}"/>
              </a:ext>
            </a:extLst>
          </p:cNvPr>
          <p:cNvSpPr>
            <a:spLocks noGrp="1"/>
          </p:cNvSpPr>
          <p:nvPr>
            <p:ph type="title"/>
          </p:nvPr>
        </p:nvSpPr>
        <p:spPr/>
        <p:txBody>
          <a:bodyPr>
            <a:normAutofit fontScale="90000"/>
          </a:bodyPr>
          <a:lstStyle/>
          <a:p>
            <a:r>
              <a:rPr lang="en-US" b="1" dirty="0"/>
              <a:t>Identification of the Specific Firearm Continued</a:t>
            </a:r>
            <a:endParaRPr lang="en-US" dirty="0"/>
          </a:p>
        </p:txBody>
      </p:sp>
      <p:sp>
        <p:nvSpPr>
          <p:cNvPr id="3" name="Content Placeholder 2">
            <a:extLst>
              <a:ext uri="{FF2B5EF4-FFF2-40B4-BE49-F238E27FC236}">
                <a16:creationId xmlns:a16="http://schemas.microsoft.com/office/drawing/2014/main" id="{92FE952A-374D-42E9-9084-CBEA65F83BDC}"/>
              </a:ext>
            </a:extLst>
          </p:cNvPr>
          <p:cNvSpPr>
            <a:spLocks noGrp="1"/>
          </p:cNvSpPr>
          <p:nvPr>
            <p:ph idx="1"/>
          </p:nvPr>
        </p:nvSpPr>
        <p:spPr/>
        <p:txBody>
          <a:bodyPr>
            <a:normAutofit lnSpcReduction="10000"/>
          </a:bodyPr>
          <a:lstStyle/>
          <a:p>
            <a:pPr lvl="2" algn="just"/>
            <a:r>
              <a:rPr lang="en-US" dirty="0"/>
              <a:t>Curios and Relics: Special interest to collectors not associated with sporting, offensive or defensive weapons, manufactured at least 50 years prior to current date; Certified by curator of museum; Novel, rare bizarre, historical. (27 CFR 478.11.)</a:t>
            </a:r>
          </a:p>
          <a:p>
            <a:pPr lvl="2" algn="just"/>
            <a:r>
              <a:rPr lang="en-US" dirty="0"/>
              <a:t>Antiques: Any firearm manufactured before January 1, 1899, or any firearm not designed or redesigned for using rimfire or center fire ignition with fixed ammunition and manufactured in or before 1898, or any firearm what uses rimfire or centerfire ammunition but where ammunition is no longer manufactured and is not readily available in ordinary channels of commerce. (CA Penal Code. 16170.)</a:t>
            </a:r>
          </a:p>
          <a:p>
            <a:pPr lvl="2" algn="just"/>
            <a:r>
              <a:rPr lang="en-US" dirty="0"/>
              <a:t>“Generally Prohibited Weapons:” Includes cane gun, unrecognizable firearm, large-capacity magazine, </a:t>
            </a:r>
            <a:r>
              <a:rPr lang="en-US" dirty="0" err="1"/>
              <a:t>multiburst</a:t>
            </a:r>
            <a:r>
              <a:rPr lang="en-US" dirty="0"/>
              <a:t> trigger activator, short-barreled rifle, short-barreled shotgun, wallet gun, zip gun, machine guns, silencers. (CA Penal Code 16590, 32310, 32625, 33410, 33600.)</a:t>
            </a:r>
          </a:p>
          <a:p>
            <a:endParaRPr lang="en-US" dirty="0"/>
          </a:p>
        </p:txBody>
      </p:sp>
    </p:spTree>
    <p:extLst>
      <p:ext uri="{BB962C8B-B14F-4D97-AF65-F5344CB8AC3E}">
        <p14:creationId xmlns:p14="http://schemas.microsoft.com/office/powerpoint/2010/main" val="187876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CD49-CFF5-47E0-B806-2624642903D4}"/>
              </a:ext>
            </a:extLst>
          </p:cNvPr>
          <p:cNvSpPr>
            <a:spLocks noGrp="1"/>
          </p:cNvSpPr>
          <p:nvPr>
            <p:ph type="title"/>
          </p:nvPr>
        </p:nvSpPr>
        <p:spPr/>
        <p:txBody>
          <a:bodyPr/>
          <a:lstStyle/>
          <a:p>
            <a:r>
              <a:rPr lang="en-US" b="1" dirty="0"/>
              <a:t>Examples of Single Shot Pistols</a:t>
            </a:r>
          </a:p>
        </p:txBody>
      </p:sp>
      <p:pic>
        <p:nvPicPr>
          <p:cNvPr id="1026" name="Picture 2" descr="Image result for single shot pistol">
            <a:extLst>
              <a:ext uri="{FF2B5EF4-FFF2-40B4-BE49-F238E27FC236}">
                <a16:creationId xmlns:a16="http://schemas.microsoft.com/office/drawing/2014/main" id="{715AB347-DFE3-4C5E-8AC0-BEE95E460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302" y="2658531"/>
            <a:ext cx="2030916" cy="1809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ingle shot pistol">
            <a:extLst>
              <a:ext uri="{FF2B5EF4-FFF2-40B4-BE49-F238E27FC236}">
                <a16:creationId xmlns:a16="http://schemas.microsoft.com/office/drawing/2014/main" id="{0B3563D7-E5FF-4ABA-8037-25DD03C86A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96611" y="2882252"/>
            <a:ext cx="2954481" cy="1093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ingle shot revolver">
            <a:extLst>
              <a:ext uri="{FF2B5EF4-FFF2-40B4-BE49-F238E27FC236}">
                <a16:creationId xmlns:a16="http://schemas.microsoft.com/office/drawing/2014/main" id="{8E62DF08-6197-4484-B62F-BD3E381AB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515" y="2581448"/>
            <a:ext cx="2954482" cy="19634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ingle shot pistol">
            <a:extLst>
              <a:ext uri="{FF2B5EF4-FFF2-40B4-BE49-F238E27FC236}">
                <a16:creationId xmlns:a16="http://schemas.microsoft.com/office/drawing/2014/main" id="{5E2F52F1-5787-4EC4-8E0B-782E127BA9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7302" y="4544855"/>
            <a:ext cx="2578545" cy="13975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ingle shot pistol hunting">
            <a:extLst>
              <a:ext uri="{FF2B5EF4-FFF2-40B4-BE49-F238E27FC236}">
                <a16:creationId xmlns:a16="http://schemas.microsoft.com/office/drawing/2014/main" id="{3E0CC94F-C587-450B-9650-C76E5E08C6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1058" y="4450748"/>
            <a:ext cx="2995245" cy="15857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reedom arms single shot">
            <a:extLst>
              <a:ext uri="{FF2B5EF4-FFF2-40B4-BE49-F238E27FC236}">
                <a16:creationId xmlns:a16="http://schemas.microsoft.com/office/drawing/2014/main" id="{EF01D0E4-F783-45B3-AA12-56327EB1F0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1301" y="4297725"/>
            <a:ext cx="2772960" cy="164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235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9ED0-E91D-43CB-95EE-F6AC949CC0CF}"/>
              </a:ext>
            </a:extLst>
          </p:cNvPr>
          <p:cNvSpPr>
            <a:spLocks noGrp="1"/>
          </p:cNvSpPr>
          <p:nvPr>
            <p:ph type="title"/>
          </p:nvPr>
        </p:nvSpPr>
        <p:spPr/>
        <p:txBody>
          <a:bodyPr>
            <a:noAutofit/>
          </a:bodyPr>
          <a:lstStyle/>
          <a:p>
            <a:r>
              <a:rPr lang="en-US" sz="3600" b="1" dirty="0"/>
              <a:t>Examples of Semi-Automatic Pistols</a:t>
            </a:r>
          </a:p>
        </p:txBody>
      </p:sp>
      <p:sp>
        <p:nvSpPr>
          <p:cNvPr id="3" name="Content Placeholder 2">
            <a:extLst>
              <a:ext uri="{FF2B5EF4-FFF2-40B4-BE49-F238E27FC236}">
                <a16:creationId xmlns:a16="http://schemas.microsoft.com/office/drawing/2014/main" id="{0D610034-5845-462F-B49B-9B9866857AAA}"/>
              </a:ext>
            </a:extLst>
          </p:cNvPr>
          <p:cNvSpPr>
            <a:spLocks noGrp="1"/>
          </p:cNvSpPr>
          <p:nvPr>
            <p:ph idx="1"/>
          </p:nvPr>
        </p:nvSpPr>
        <p:spPr>
          <a:xfrm>
            <a:off x="1295401" y="2556932"/>
            <a:ext cx="9601196" cy="3434794"/>
          </a:xfrm>
        </p:spPr>
        <p:txBody>
          <a:bodyPr>
            <a:normAutofit/>
          </a:bodyPr>
          <a:lstStyle/>
          <a:p>
            <a:pPr marL="0" indent="0">
              <a:buNone/>
            </a:pPr>
            <a:endParaRPr lang="en-US" dirty="0"/>
          </a:p>
          <a:p>
            <a:endParaRPr lang="en-US" dirty="0"/>
          </a:p>
          <a:p>
            <a:endParaRPr lang="en-US" dirty="0"/>
          </a:p>
        </p:txBody>
      </p:sp>
      <p:pic>
        <p:nvPicPr>
          <p:cNvPr id="2054" name="Picture 6" descr="Image result for revolver">
            <a:extLst>
              <a:ext uri="{FF2B5EF4-FFF2-40B4-BE49-F238E27FC236}">
                <a16:creationId xmlns:a16="http://schemas.microsoft.com/office/drawing/2014/main" id="{393DCFCC-55C7-4984-8814-F8DDE94CF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869" y="2556932"/>
            <a:ext cx="2113384" cy="18335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beretta fde 9mm">
            <a:extLst>
              <a:ext uri="{FF2B5EF4-FFF2-40B4-BE49-F238E27FC236}">
                <a16:creationId xmlns:a16="http://schemas.microsoft.com/office/drawing/2014/main" id="{002B9F6D-3197-4AE7-8A2C-9A495F30F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593" y="2556932"/>
            <a:ext cx="2635059" cy="21259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a:extLst>
              <a:ext uri="{FF2B5EF4-FFF2-40B4-BE49-F238E27FC236}">
                <a16:creationId xmlns:a16="http://schemas.microsoft.com/office/drawing/2014/main" id="{C72BBFCA-91F4-42FF-932A-1F2C9C443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5291" y="2710586"/>
            <a:ext cx="2635059" cy="17101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ig p220 equinox">
            <a:extLst>
              <a:ext uri="{FF2B5EF4-FFF2-40B4-BE49-F238E27FC236}">
                <a16:creationId xmlns:a16="http://schemas.microsoft.com/office/drawing/2014/main" id="{7924350F-34C3-439D-BD89-792CFE4A6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869" y="4450873"/>
            <a:ext cx="1821489" cy="156096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sig 1911 scorpion">
            <a:extLst>
              <a:ext uri="{FF2B5EF4-FFF2-40B4-BE49-F238E27FC236}">
                <a16:creationId xmlns:a16="http://schemas.microsoft.com/office/drawing/2014/main" id="{21422F6E-629E-4EDF-B650-6EFF57FD1C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3595" y="4309878"/>
            <a:ext cx="2909470" cy="170196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glock">
            <a:extLst>
              <a:ext uri="{FF2B5EF4-FFF2-40B4-BE49-F238E27FC236}">
                <a16:creationId xmlns:a16="http://schemas.microsoft.com/office/drawing/2014/main" id="{D834EF63-16A7-4FC7-A246-72B2182416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8405" y="4349865"/>
            <a:ext cx="2909470" cy="181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67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A98A-C674-40AB-8896-44506C39023E}"/>
              </a:ext>
            </a:extLst>
          </p:cNvPr>
          <p:cNvSpPr>
            <a:spLocks noGrp="1"/>
          </p:cNvSpPr>
          <p:nvPr>
            <p:ph type="title"/>
          </p:nvPr>
        </p:nvSpPr>
        <p:spPr/>
        <p:txBody>
          <a:bodyPr/>
          <a:lstStyle/>
          <a:p>
            <a:r>
              <a:rPr lang="en-US" b="1" dirty="0"/>
              <a:t>Examples of Single Shot Rifles</a:t>
            </a:r>
          </a:p>
        </p:txBody>
      </p:sp>
      <p:pic>
        <p:nvPicPr>
          <p:cNvPr id="3074" name="Picture 2" descr="Image result for bolt action rifle">
            <a:extLst>
              <a:ext uri="{FF2B5EF4-FFF2-40B4-BE49-F238E27FC236}">
                <a16:creationId xmlns:a16="http://schemas.microsoft.com/office/drawing/2014/main" id="{F0F1E72A-D331-4C34-A998-2549D6C29C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2519703"/>
            <a:ext cx="3677814" cy="181859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Related image">
            <a:extLst>
              <a:ext uri="{FF2B5EF4-FFF2-40B4-BE49-F238E27FC236}">
                <a16:creationId xmlns:a16="http://schemas.microsoft.com/office/drawing/2014/main" id="{7E0F8A32-B286-48BC-B5F8-C93FEF5801B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Related image">
            <a:extLst>
              <a:ext uri="{FF2B5EF4-FFF2-40B4-BE49-F238E27FC236}">
                <a16:creationId xmlns:a16="http://schemas.microsoft.com/office/drawing/2014/main" id="{67428E71-0943-4B20-9A75-705F08FBB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067" y="2519703"/>
            <a:ext cx="5886063" cy="158226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barrett mrad">
            <a:extLst>
              <a:ext uri="{FF2B5EF4-FFF2-40B4-BE49-F238E27FC236}">
                <a16:creationId xmlns:a16="http://schemas.microsoft.com/office/drawing/2014/main" id="{BE340667-896D-41DE-A197-01AC73E40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1" y="4189444"/>
            <a:ext cx="4200329" cy="200024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savage bolt action">
            <a:extLst>
              <a:ext uri="{FF2B5EF4-FFF2-40B4-BE49-F238E27FC236}">
                <a16:creationId xmlns:a16="http://schemas.microsoft.com/office/drawing/2014/main" id="{8C749DF0-7325-4FC8-B114-0433F1D2BD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963" y="4335674"/>
            <a:ext cx="4758613" cy="169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7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C3D0-5640-47C4-860D-706379A2CA19}"/>
              </a:ext>
            </a:extLst>
          </p:cNvPr>
          <p:cNvSpPr>
            <a:spLocks noGrp="1"/>
          </p:cNvSpPr>
          <p:nvPr>
            <p:ph type="title"/>
          </p:nvPr>
        </p:nvSpPr>
        <p:spPr/>
        <p:txBody>
          <a:bodyPr>
            <a:normAutofit fontScale="90000"/>
          </a:bodyPr>
          <a:lstStyle/>
          <a:p>
            <a:r>
              <a:rPr lang="en-US" b="1" dirty="0"/>
              <a:t>Examples of Non-Assault Weapon Semi-Automatic Rifles</a:t>
            </a:r>
          </a:p>
        </p:txBody>
      </p:sp>
      <p:pic>
        <p:nvPicPr>
          <p:cNvPr id="4098" name="Picture 2" descr="Image result for m1a">
            <a:extLst>
              <a:ext uri="{FF2B5EF4-FFF2-40B4-BE49-F238E27FC236}">
                <a16:creationId xmlns:a16="http://schemas.microsoft.com/office/drawing/2014/main" id="{CD34A216-A127-4E30-9508-C57CEBD5CF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1905" y="2559006"/>
            <a:ext cx="4292446" cy="20124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ini 14">
            <a:extLst>
              <a:ext uri="{FF2B5EF4-FFF2-40B4-BE49-F238E27FC236}">
                <a16:creationId xmlns:a16="http://schemas.microsoft.com/office/drawing/2014/main" id="{87723672-418C-4A46-9DFB-BF9342D0F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649" y="2803238"/>
            <a:ext cx="5054446" cy="100365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aiga rifle">
            <a:extLst>
              <a:ext uri="{FF2B5EF4-FFF2-40B4-BE49-F238E27FC236}">
                <a16:creationId xmlns:a16="http://schemas.microsoft.com/office/drawing/2014/main" id="{20B6F6A9-9DEF-4E46-906A-F7D079554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705" y="4571471"/>
            <a:ext cx="4870944" cy="15335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m1a socom II">
            <a:extLst>
              <a:ext uri="{FF2B5EF4-FFF2-40B4-BE49-F238E27FC236}">
                <a16:creationId xmlns:a16="http://schemas.microsoft.com/office/drawing/2014/main" id="{905F9BE3-0790-49D7-9AB9-E2309FD0C5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947" y="3806890"/>
            <a:ext cx="5054446" cy="229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976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C951-410A-4BDB-8AB4-86489FFB641B}"/>
              </a:ext>
            </a:extLst>
          </p:cNvPr>
          <p:cNvSpPr>
            <a:spLocks noGrp="1"/>
          </p:cNvSpPr>
          <p:nvPr>
            <p:ph type="title"/>
          </p:nvPr>
        </p:nvSpPr>
        <p:spPr/>
        <p:txBody>
          <a:bodyPr/>
          <a:lstStyle/>
          <a:p>
            <a:r>
              <a:rPr lang="en-US" b="1" dirty="0"/>
              <a:t>Transfer of Firearms</a:t>
            </a:r>
          </a:p>
        </p:txBody>
      </p:sp>
      <p:sp>
        <p:nvSpPr>
          <p:cNvPr id="3" name="Content Placeholder 2">
            <a:extLst>
              <a:ext uri="{FF2B5EF4-FFF2-40B4-BE49-F238E27FC236}">
                <a16:creationId xmlns:a16="http://schemas.microsoft.com/office/drawing/2014/main" id="{6D543D5D-F4ED-46FB-B370-8C5F3B972934}"/>
              </a:ext>
            </a:extLst>
          </p:cNvPr>
          <p:cNvSpPr>
            <a:spLocks noGrp="1"/>
          </p:cNvSpPr>
          <p:nvPr>
            <p:ph idx="1"/>
          </p:nvPr>
        </p:nvSpPr>
        <p:spPr>
          <a:xfrm>
            <a:off x="1295401" y="2556931"/>
            <a:ext cx="9601196" cy="3585251"/>
          </a:xfrm>
        </p:spPr>
        <p:txBody>
          <a:bodyPr>
            <a:normAutofit fontScale="77500" lnSpcReduction="20000"/>
          </a:bodyPr>
          <a:lstStyle/>
          <a:p>
            <a:pPr algn="just"/>
            <a:r>
              <a:rPr lang="en-US" dirty="0"/>
              <a:t>All parties to the transaction shall complete the sale, loan, or transfer of that firearm through a licensed firearms dealer (FFL). (CA Penal Code 27545.)</a:t>
            </a:r>
          </a:p>
          <a:p>
            <a:pPr algn="just"/>
            <a:r>
              <a:rPr lang="en-US" dirty="0"/>
              <a:t>No firearm shall be delivered by a FFL within 10 days of the application to purchase. (CA Penal Code 27540, 26815.)</a:t>
            </a:r>
          </a:p>
          <a:p>
            <a:pPr algn="just"/>
            <a:r>
              <a:rPr lang="en-US" dirty="0"/>
              <a:t>Exceptions:</a:t>
            </a:r>
          </a:p>
          <a:p>
            <a:pPr lvl="1" algn="just"/>
            <a:r>
              <a:rPr lang="en-US" dirty="0"/>
              <a:t>Government Entity: (1) Authorized representative takes possession, (2) Voluntary program for acquiring weapons. (CA Penal Code 27850.)</a:t>
            </a:r>
          </a:p>
          <a:p>
            <a:pPr lvl="1" algn="just"/>
            <a:r>
              <a:rPr lang="en-US" dirty="0"/>
              <a:t>Museums or Historical Societies: (1) LEO is donor, (2) Open to public, (3) Firearm deactivated, (4) not an NFA firearm or assault weapon (generally), (4) Report to DOJ. (CA Penal Code 27855, 27860.)</a:t>
            </a:r>
          </a:p>
          <a:p>
            <a:pPr lvl="1" algn="just"/>
            <a:r>
              <a:rPr lang="en-US" dirty="0"/>
              <a:t>Gift, Bequest, Intestate Succession: (1) Infrequent (less than 6 pistols, “without regularity” for all other types), (2) Between members of immediate family (parent to child, grandparent to grandchild, spouse to spouse), (3) Report to DOJ within 30 days, (4) Must have FSC. (CA Penal Code 27875.) Same for interstate transfer (gun coming into state).</a:t>
            </a:r>
          </a:p>
          <a:p>
            <a:pPr marL="457200" lvl="1" indent="0">
              <a:buNone/>
            </a:pPr>
            <a:endParaRPr lang="en-US" dirty="0"/>
          </a:p>
        </p:txBody>
      </p:sp>
    </p:spTree>
    <p:extLst>
      <p:ext uri="{BB962C8B-B14F-4D97-AF65-F5344CB8AC3E}">
        <p14:creationId xmlns:p14="http://schemas.microsoft.com/office/powerpoint/2010/main" val="1806912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95B73-7497-4794-B0D5-111082CDDCD7}"/>
              </a:ext>
            </a:extLst>
          </p:cNvPr>
          <p:cNvSpPr>
            <a:spLocks noGrp="1"/>
          </p:cNvSpPr>
          <p:nvPr>
            <p:ph type="title"/>
          </p:nvPr>
        </p:nvSpPr>
        <p:spPr/>
        <p:txBody>
          <a:bodyPr/>
          <a:lstStyle/>
          <a:p>
            <a:r>
              <a:rPr lang="en-US" b="1" dirty="0"/>
              <a:t>Transfer of Firearms Continued</a:t>
            </a:r>
            <a:endParaRPr lang="en-US" dirty="0"/>
          </a:p>
        </p:txBody>
      </p:sp>
      <p:sp>
        <p:nvSpPr>
          <p:cNvPr id="3" name="Content Placeholder 2">
            <a:extLst>
              <a:ext uri="{FF2B5EF4-FFF2-40B4-BE49-F238E27FC236}">
                <a16:creationId xmlns:a16="http://schemas.microsoft.com/office/drawing/2014/main" id="{6BF10393-D52E-4374-B3CD-46AD1C2B66BC}"/>
              </a:ext>
            </a:extLst>
          </p:cNvPr>
          <p:cNvSpPr>
            <a:spLocks noGrp="1"/>
          </p:cNvSpPr>
          <p:nvPr>
            <p:ph idx="1"/>
          </p:nvPr>
        </p:nvSpPr>
        <p:spPr/>
        <p:txBody>
          <a:bodyPr>
            <a:normAutofit fontScale="70000" lnSpcReduction="20000"/>
          </a:bodyPr>
          <a:lstStyle/>
          <a:p>
            <a:pPr lvl="1"/>
            <a:r>
              <a:rPr lang="en-US" dirty="0"/>
              <a:t>Loan to Family Member: (1) Parent, child, sibling, grandparent, grandchild, (2) “Infrequent,” (3) NTE 30 days, (4) Must have FSC. (CA Penal Code 27880.)</a:t>
            </a:r>
          </a:p>
          <a:p>
            <a:pPr lvl="1"/>
            <a:r>
              <a:rPr lang="en-US" dirty="0"/>
              <a:t>Loan to Everyone Else: (1) In presence of firearm at all times, (2) Lawful purpose, (3) 3 day duration. (CA Penal Code 27885.)</a:t>
            </a:r>
          </a:p>
          <a:p>
            <a:pPr lvl="1"/>
            <a:r>
              <a:rPr lang="en-US" dirty="0"/>
              <a:t>Loan at Shooting Range. (CA Penal Code 27910.)</a:t>
            </a:r>
          </a:p>
          <a:p>
            <a:pPr lvl="1"/>
            <a:r>
              <a:rPr lang="en-US" dirty="0"/>
              <a:t>Gunsmith: Repairs to firearm. (CA Penal Code 27890.)</a:t>
            </a:r>
          </a:p>
          <a:p>
            <a:pPr lvl="1"/>
            <a:r>
              <a:rPr lang="en-US" dirty="0"/>
              <a:t>Sale at Auction by Non-Profit or Public Benefit Corp. (CA Penal Code 27900.) </a:t>
            </a:r>
          </a:p>
          <a:p>
            <a:pPr lvl="1"/>
            <a:r>
              <a:rPr lang="en-US" dirty="0"/>
              <a:t>In State Transfer to Executor or Administrator: (1) Must report to DOJ within 30 days, (2) State how firearms was obtained, (3) Description of firearm. (CA Penal Code 27920, 16990, 31700.)</a:t>
            </a:r>
          </a:p>
          <a:p>
            <a:pPr lvl="1"/>
            <a:r>
              <a:rPr lang="en-US" dirty="0"/>
              <a:t>In State Transfer to Trustee: All same as Executor or Administration except, (4) Must obtain an FSC. (CA Penal Code 27920.)</a:t>
            </a:r>
          </a:p>
          <a:p>
            <a:pPr lvl="1"/>
            <a:r>
              <a:rPr lang="en-US" dirty="0"/>
              <a:t>Curio or Relics: (1) Not handgun, (2) “Infrequent,” (3) Licensed collector, (4) Report to DOJ parties to the transaction, how firearms was obtained, and description. (CA Penal Code 27966.)</a:t>
            </a:r>
          </a:p>
          <a:p>
            <a:endParaRPr lang="en-US" dirty="0"/>
          </a:p>
        </p:txBody>
      </p:sp>
    </p:spTree>
    <p:extLst>
      <p:ext uri="{BB962C8B-B14F-4D97-AF65-F5344CB8AC3E}">
        <p14:creationId xmlns:p14="http://schemas.microsoft.com/office/powerpoint/2010/main" val="3051475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C3DC-54BC-43FD-BA3A-8938616ACC64}"/>
              </a:ext>
            </a:extLst>
          </p:cNvPr>
          <p:cNvSpPr>
            <a:spLocks noGrp="1"/>
          </p:cNvSpPr>
          <p:nvPr>
            <p:ph type="title"/>
          </p:nvPr>
        </p:nvSpPr>
        <p:spPr/>
        <p:txBody>
          <a:bodyPr/>
          <a:lstStyle/>
          <a:p>
            <a:r>
              <a:rPr lang="en-US" b="1" dirty="0"/>
              <a:t>National Firearms Act of 1934</a:t>
            </a:r>
          </a:p>
        </p:txBody>
      </p:sp>
      <p:sp>
        <p:nvSpPr>
          <p:cNvPr id="3" name="Content Placeholder 2">
            <a:extLst>
              <a:ext uri="{FF2B5EF4-FFF2-40B4-BE49-F238E27FC236}">
                <a16:creationId xmlns:a16="http://schemas.microsoft.com/office/drawing/2014/main" id="{0A73A4F0-BB9A-4B13-BF70-FE316369BDA5}"/>
              </a:ext>
            </a:extLst>
          </p:cNvPr>
          <p:cNvSpPr>
            <a:spLocks noGrp="1"/>
          </p:cNvSpPr>
          <p:nvPr>
            <p:ph idx="1"/>
          </p:nvPr>
        </p:nvSpPr>
        <p:spPr/>
        <p:txBody>
          <a:bodyPr>
            <a:normAutofit lnSpcReduction="10000"/>
          </a:bodyPr>
          <a:lstStyle/>
          <a:p>
            <a:r>
              <a:rPr lang="en-US" dirty="0"/>
              <a:t>Originally designed to impose tax ($200) on making and transfer of firearms, and create a registry for those firearms defined within the Act (i.e. “NFA Firearms”). Back then a $200 tax was considered prohibitory.</a:t>
            </a:r>
          </a:p>
          <a:p>
            <a:pPr lvl="1"/>
            <a:r>
              <a:rPr lang="en-US" dirty="0"/>
              <a:t>NFA Firearms</a:t>
            </a:r>
          </a:p>
          <a:p>
            <a:pPr lvl="2"/>
            <a:r>
              <a:rPr lang="en-US" dirty="0"/>
              <a:t>Shotguns with barrels less than 18 inches or OAL of less than 26 inches.</a:t>
            </a:r>
          </a:p>
          <a:p>
            <a:pPr lvl="2"/>
            <a:r>
              <a:rPr lang="en-US" dirty="0"/>
              <a:t>Machine Guns</a:t>
            </a:r>
          </a:p>
          <a:p>
            <a:pPr lvl="2"/>
            <a:r>
              <a:rPr lang="en-US" dirty="0"/>
              <a:t>Mufflers or Silencers (i.e. Suppressors)</a:t>
            </a:r>
          </a:p>
          <a:p>
            <a:pPr lvl="2"/>
            <a:r>
              <a:rPr lang="en-US" dirty="0"/>
              <a:t>AOW (Any Other Weapon): Zip gun, wallet gun, cane gun pen gun, cell phone gun, smooth bore shot-gun pistols.</a:t>
            </a:r>
          </a:p>
        </p:txBody>
      </p:sp>
    </p:spTree>
    <p:extLst>
      <p:ext uri="{BB962C8B-B14F-4D97-AF65-F5344CB8AC3E}">
        <p14:creationId xmlns:p14="http://schemas.microsoft.com/office/powerpoint/2010/main" val="1748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2D179-03BE-4436-A0E1-7636B75BB332}"/>
              </a:ext>
            </a:extLst>
          </p:cNvPr>
          <p:cNvSpPr>
            <a:spLocks noGrp="1"/>
          </p:cNvSpPr>
          <p:nvPr>
            <p:ph type="title"/>
          </p:nvPr>
        </p:nvSpPr>
        <p:spPr/>
        <p:txBody>
          <a:bodyPr/>
          <a:lstStyle/>
          <a:p>
            <a:r>
              <a:rPr lang="en-US" b="1" dirty="0"/>
              <a:t>NFA Constitutionality</a:t>
            </a:r>
            <a:endParaRPr lang="en-US" dirty="0"/>
          </a:p>
        </p:txBody>
      </p:sp>
      <p:sp>
        <p:nvSpPr>
          <p:cNvPr id="3" name="Content Placeholder 2">
            <a:extLst>
              <a:ext uri="{FF2B5EF4-FFF2-40B4-BE49-F238E27FC236}">
                <a16:creationId xmlns:a16="http://schemas.microsoft.com/office/drawing/2014/main" id="{24ECAEDF-A447-41AD-A787-5D77937988EC}"/>
              </a:ext>
            </a:extLst>
          </p:cNvPr>
          <p:cNvSpPr>
            <a:spLocks noGrp="1"/>
          </p:cNvSpPr>
          <p:nvPr>
            <p:ph idx="1"/>
          </p:nvPr>
        </p:nvSpPr>
        <p:spPr/>
        <p:txBody>
          <a:bodyPr/>
          <a:lstStyle/>
          <a:p>
            <a:pPr algn="just"/>
            <a:r>
              <a:rPr lang="en-US" dirty="0"/>
              <a:t>Deemed unconstitutional by Haynes v. United States, 390 U.S. 85 (1968) due to forced registration compelling people to self-incriminate.</a:t>
            </a:r>
          </a:p>
          <a:p>
            <a:pPr algn="just"/>
            <a:r>
              <a:rPr lang="en-US" dirty="0"/>
              <a:t>Not to worry! The Gun Control Act of 1968 (“GCA”) removed the registration requirement for those already in possession of NFA Firearms thus preserving the NFA law.</a:t>
            </a:r>
          </a:p>
        </p:txBody>
      </p:sp>
    </p:spTree>
    <p:extLst>
      <p:ext uri="{BB962C8B-B14F-4D97-AF65-F5344CB8AC3E}">
        <p14:creationId xmlns:p14="http://schemas.microsoft.com/office/powerpoint/2010/main" val="3862212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51B57-5FA5-419A-9E26-708E1ADFE660}"/>
              </a:ext>
            </a:extLst>
          </p:cNvPr>
          <p:cNvSpPr>
            <a:spLocks noGrp="1"/>
          </p:cNvSpPr>
          <p:nvPr>
            <p:ph type="title"/>
          </p:nvPr>
        </p:nvSpPr>
        <p:spPr/>
        <p:txBody>
          <a:bodyPr>
            <a:normAutofit fontScale="90000"/>
          </a:bodyPr>
          <a:lstStyle/>
          <a:p>
            <a:r>
              <a:rPr lang="en-US" b="1" dirty="0"/>
              <a:t>Can Californians Possess NFA Firearms?</a:t>
            </a:r>
          </a:p>
        </p:txBody>
      </p:sp>
      <p:sp>
        <p:nvSpPr>
          <p:cNvPr id="3" name="Content Placeholder 2">
            <a:extLst>
              <a:ext uri="{FF2B5EF4-FFF2-40B4-BE49-F238E27FC236}">
                <a16:creationId xmlns:a16="http://schemas.microsoft.com/office/drawing/2014/main" id="{0B5915F5-2E62-449A-92BF-4F23AAA458BC}"/>
              </a:ext>
            </a:extLst>
          </p:cNvPr>
          <p:cNvSpPr>
            <a:spLocks noGrp="1"/>
          </p:cNvSpPr>
          <p:nvPr>
            <p:ph idx="1"/>
          </p:nvPr>
        </p:nvSpPr>
        <p:spPr/>
        <p:txBody>
          <a:bodyPr/>
          <a:lstStyle/>
          <a:p>
            <a:pPr algn="just"/>
            <a:r>
              <a:rPr lang="en-US" dirty="0"/>
              <a:t>NO! (Subject to very limited circumstances that do not apply to ordinary citizens of the state.)</a:t>
            </a:r>
          </a:p>
          <a:p>
            <a:pPr algn="just"/>
            <a:r>
              <a:rPr lang="en-US" dirty="0"/>
              <a:t>In order to possess NFA Firearms you must be a LEO, or have a Dangerous Weapons Permit. (CA Penal Code 12020, 32650.) The test for good cause is “necessity.” This permit is virtually never granted. </a:t>
            </a:r>
          </a:p>
        </p:txBody>
      </p:sp>
    </p:spTree>
    <p:extLst>
      <p:ext uri="{BB962C8B-B14F-4D97-AF65-F5344CB8AC3E}">
        <p14:creationId xmlns:p14="http://schemas.microsoft.com/office/powerpoint/2010/main" val="79303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53FB-29B7-46D6-B447-33B8A634A7BB}"/>
              </a:ext>
            </a:extLst>
          </p:cNvPr>
          <p:cNvSpPr>
            <a:spLocks noGrp="1"/>
          </p:cNvSpPr>
          <p:nvPr>
            <p:ph type="title"/>
          </p:nvPr>
        </p:nvSpPr>
        <p:spPr/>
        <p:txBody>
          <a:bodyPr/>
          <a:lstStyle/>
          <a:p>
            <a:r>
              <a:rPr lang="en-US" b="1" dirty="0"/>
              <a:t>What Do We Want to Achieve?</a:t>
            </a:r>
          </a:p>
        </p:txBody>
      </p:sp>
      <p:sp>
        <p:nvSpPr>
          <p:cNvPr id="3" name="Content Placeholder 2">
            <a:extLst>
              <a:ext uri="{FF2B5EF4-FFF2-40B4-BE49-F238E27FC236}">
                <a16:creationId xmlns:a16="http://schemas.microsoft.com/office/drawing/2014/main" id="{5AF5645E-B7C0-44D7-BD20-CD6EAD860F77}"/>
              </a:ext>
            </a:extLst>
          </p:cNvPr>
          <p:cNvSpPr>
            <a:spLocks noGrp="1"/>
          </p:cNvSpPr>
          <p:nvPr>
            <p:ph idx="1"/>
          </p:nvPr>
        </p:nvSpPr>
        <p:spPr/>
        <p:txBody>
          <a:bodyPr>
            <a:normAutofit/>
          </a:bodyPr>
          <a:lstStyle/>
          <a:p>
            <a:pPr algn="just"/>
            <a:r>
              <a:rPr lang="en-US" dirty="0"/>
              <a:t>Provide firearms owners with practical knowledge regarding firearm storage, transportation, identification, and transfer during and after their lifetime.</a:t>
            </a:r>
          </a:p>
          <a:p>
            <a:pPr lvl="1" algn="just"/>
            <a:r>
              <a:rPr lang="en-US" dirty="0"/>
              <a:t>Just because clients own firearms doesn’t mean they know the rules!</a:t>
            </a:r>
          </a:p>
          <a:p>
            <a:pPr algn="just"/>
            <a:r>
              <a:rPr lang="en-US" dirty="0"/>
              <a:t>Dispel the “Gun Trust” myths that are pervasive in California.</a:t>
            </a:r>
          </a:p>
          <a:p>
            <a:pPr algn="just"/>
            <a:r>
              <a:rPr lang="en-US" dirty="0"/>
              <a:t>Mitigate client fear, uncertainty, and doubt regarding leaving their firearms to their heirs.</a:t>
            </a:r>
          </a:p>
        </p:txBody>
      </p:sp>
    </p:spTree>
    <p:extLst>
      <p:ext uri="{BB962C8B-B14F-4D97-AF65-F5344CB8AC3E}">
        <p14:creationId xmlns:p14="http://schemas.microsoft.com/office/powerpoint/2010/main" val="2361723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E513-9A08-4B49-8411-C4EB8802D05E}"/>
              </a:ext>
            </a:extLst>
          </p:cNvPr>
          <p:cNvSpPr>
            <a:spLocks noGrp="1"/>
          </p:cNvSpPr>
          <p:nvPr>
            <p:ph type="title"/>
          </p:nvPr>
        </p:nvSpPr>
        <p:spPr/>
        <p:txBody>
          <a:bodyPr/>
          <a:lstStyle/>
          <a:p>
            <a:r>
              <a:rPr lang="en-US" b="1" dirty="0"/>
              <a:t>Examples of Machine Guns</a:t>
            </a:r>
            <a:endParaRPr lang="en-US" dirty="0"/>
          </a:p>
        </p:txBody>
      </p:sp>
      <p:pic>
        <p:nvPicPr>
          <p:cNvPr id="5" name="Content Placeholder 4">
            <a:extLst>
              <a:ext uri="{FF2B5EF4-FFF2-40B4-BE49-F238E27FC236}">
                <a16:creationId xmlns:a16="http://schemas.microsoft.com/office/drawing/2014/main" id="{5200BE07-2942-4442-870D-86DD57A352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8958" y="2548133"/>
            <a:ext cx="3804982" cy="1743950"/>
          </a:xfrm>
        </p:spPr>
      </p:pic>
      <p:pic>
        <p:nvPicPr>
          <p:cNvPr id="7" name="Picture 6">
            <a:extLst>
              <a:ext uri="{FF2B5EF4-FFF2-40B4-BE49-F238E27FC236}">
                <a16:creationId xmlns:a16="http://schemas.microsoft.com/office/drawing/2014/main" id="{100519CF-64E7-492B-8C4F-168B7BF17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544" y="2811604"/>
            <a:ext cx="2916912" cy="1480479"/>
          </a:xfrm>
          <a:prstGeom prst="rect">
            <a:avLst/>
          </a:prstGeom>
        </p:spPr>
      </p:pic>
      <p:pic>
        <p:nvPicPr>
          <p:cNvPr id="9" name="Picture 8">
            <a:extLst>
              <a:ext uri="{FF2B5EF4-FFF2-40B4-BE49-F238E27FC236}">
                <a16:creationId xmlns:a16="http://schemas.microsoft.com/office/drawing/2014/main" id="{487D6191-E033-45DE-B24D-66FD12068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0578" y="2811604"/>
            <a:ext cx="2570085" cy="1480479"/>
          </a:xfrm>
          <a:prstGeom prst="rect">
            <a:avLst/>
          </a:prstGeom>
        </p:spPr>
      </p:pic>
      <p:pic>
        <p:nvPicPr>
          <p:cNvPr id="11" name="Picture 10">
            <a:extLst>
              <a:ext uri="{FF2B5EF4-FFF2-40B4-BE49-F238E27FC236}">
                <a16:creationId xmlns:a16="http://schemas.microsoft.com/office/drawing/2014/main" id="{2D6B968E-8FA7-4CFE-965C-124562D68C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280" y="4292083"/>
            <a:ext cx="2781576" cy="1715305"/>
          </a:xfrm>
          <a:prstGeom prst="rect">
            <a:avLst/>
          </a:prstGeom>
        </p:spPr>
      </p:pic>
      <p:pic>
        <p:nvPicPr>
          <p:cNvPr id="13" name="Picture 12">
            <a:extLst>
              <a:ext uri="{FF2B5EF4-FFF2-40B4-BE49-F238E27FC236}">
                <a16:creationId xmlns:a16="http://schemas.microsoft.com/office/drawing/2014/main" id="{E76449F7-2880-4A3C-ABB1-E2B622DED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7178" y="4414837"/>
            <a:ext cx="3407278" cy="1303867"/>
          </a:xfrm>
          <a:prstGeom prst="rect">
            <a:avLst/>
          </a:prstGeom>
        </p:spPr>
      </p:pic>
      <p:pic>
        <p:nvPicPr>
          <p:cNvPr id="15" name="Picture 14">
            <a:extLst>
              <a:ext uri="{FF2B5EF4-FFF2-40B4-BE49-F238E27FC236}">
                <a16:creationId xmlns:a16="http://schemas.microsoft.com/office/drawing/2014/main" id="{8973A4CC-0346-448C-A4CA-2A8FAE5C10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0579" y="4208431"/>
            <a:ext cx="3154142" cy="1510273"/>
          </a:xfrm>
          <a:prstGeom prst="rect">
            <a:avLst/>
          </a:prstGeom>
        </p:spPr>
      </p:pic>
    </p:spTree>
    <p:extLst>
      <p:ext uri="{BB962C8B-B14F-4D97-AF65-F5344CB8AC3E}">
        <p14:creationId xmlns:p14="http://schemas.microsoft.com/office/powerpoint/2010/main" val="941150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EAB4-9C82-4602-8277-F5CBAC66A98E}"/>
              </a:ext>
            </a:extLst>
          </p:cNvPr>
          <p:cNvSpPr>
            <a:spLocks noGrp="1"/>
          </p:cNvSpPr>
          <p:nvPr>
            <p:ph type="title"/>
          </p:nvPr>
        </p:nvSpPr>
        <p:spPr/>
        <p:txBody>
          <a:bodyPr>
            <a:normAutofit/>
          </a:bodyPr>
          <a:lstStyle/>
          <a:p>
            <a:r>
              <a:rPr lang="en-US" b="1" dirty="0"/>
              <a:t>Examples of Zip Guns</a:t>
            </a:r>
          </a:p>
        </p:txBody>
      </p:sp>
      <p:pic>
        <p:nvPicPr>
          <p:cNvPr id="5122" name="Picture 2" descr="Related image">
            <a:extLst>
              <a:ext uri="{FF2B5EF4-FFF2-40B4-BE49-F238E27FC236}">
                <a16:creationId xmlns:a16="http://schemas.microsoft.com/office/drawing/2014/main" id="{225013F6-2F1F-43D2-9284-CAC395276C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4805" y="2602889"/>
            <a:ext cx="3171607" cy="18749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zip gun">
            <a:extLst>
              <a:ext uri="{FF2B5EF4-FFF2-40B4-BE49-F238E27FC236}">
                <a16:creationId xmlns:a16="http://schemas.microsoft.com/office/drawing/2014/main" id="{EE5F8E41-163B-4B56-B7F1-C2D70F1D8E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616" y="2471204"/>
            <a:ext cx="3171608" cy="20066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zip gun">
            <a:extLst>
              <a:ext uri="{FF2B5EF4-FFF2-40B4-BE49-F238E27FC236}">
                <a16:creationId xmlns:a16="http://schemas.microsoft.com/office/drawing/2014/main" id="{EB75FC3B-0082-481B-8BBB-2AA93CC77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067" y="4629385"/>
            <a:ext cx="3321345" cy="153692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zip gun">
            <a:extLst>
              <a:ext uri="{FF2B5EF4-FFF2-40B4-BE49-F238E27FC236}">
                <a16:creationId xmlns:a16="http://schemas.microsoft.com/office/drawing/2014/main" id="{C8F58D6E-C46B-481A-8134-7E7EDB3A18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706" y="4652800"/>
            <a:ext cx="3439427" cy="145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371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4DDEE-07B9-4C1C-B752-9EC68ED632A8}"/>
              </a:ext>
            </a:extLst>
          </p:cNvPr>
          <p:cNvSpPr>
            <a:spLocks noGrp="1"/>
          </p:cNvSpPr>
          <p:nvPr>
            <p:ph type="title"/>
          </p:nvPr>
        </p:nvSpPr>
        <p:spPr/>
        <p:txBody>
          <a:bodyPr>
            <a:normAutofit/>
          </a:bodyPr>
          <a:lstStyle/>
          <a:p>
            <a:r>
              <a:rPr lang="en-US" b="1" dirty="0"/>
              <a:t>Examples of Suppressors (Silencers)</a:t>
            </a:r>
            <a:endParaRPr lang="en-US" dirty="0"/>
          </a:p>
        </p:txBody>
      </p:sp>
      <p:pic>
        <p:nvPicPr>
          <p:cNvPr id="6146" name="Picture 2" descr="Image result for surefire suppressor">
            <a:extLst>
              <a:ext uri="{FF2B5EF4-FFF2-40B4-BE49-F238E27FC236}">
                <a16:creationId xmlns:a16="http://schemas.microsoft.com/office/drawing/2014/main" id="{07C46E35-4374-44BA-844F-4D44CBF445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1250" y="2551484"/>
            <a:ext cx="2686052" cy="148356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suppressed ar">
            <a:extLst>
              <a:ext uri="{FF2B5EF4-FFF2-40B4-BE49-F238E27FC236}">
                <a16:creationId xmlns:a16="http://schemas.microsoft.com/office/drawing/2014/main" id="{46DC96E9-31E0-43DB-ACA8-CB8928E91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235" y="4300537"/>
            <a:ext cx="3708998" cy="182967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suppressed barrett mrad">
            <a:extLst>
              <a:ext uri="{FF2B5EF4-FFF2-40B4-BE49-F238E27FC236}">
                <a16:creationId xmlns:a16="http://schemas.microsoft.com/office/drawing/2014/main" id="{2D9037BB-902E-46E1-8A32-8D5EFBC35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110" y="3972361"/>
            <a:ext cx="5363640" cy="201628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lated image">
            <a:extLst>
              <a:ext uri="{FF2B5EF4-FFF2-40B4-BE49-F238E27FC236}">
                <a16:creationId xmlns:a16="http://schemas.microsoft.com/office/drawing/2014/main" id="{09F34E6A-9433-490B-91CB-68D727CC5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4703" y="2551484"/>
            <a:ext cx="3834212" cy="161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728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62901-8EAF-4C0B-B358-1B269266B925}"/>
              </a:ext>
            </a:extLst>
          </p:cNvPr>
          <p:cNvSpPr>
            <a:spLocks noGrp="1"/>
          </p:cNvSpPr>
          <p:nvPr>
            <p:ph type="title"/>
          </p:nvPr>
        </p:nvSpPr>
        <p:spPr/>
        <p:txBody>
          <a:bodyPr/>
          <a:lstStyle/>
          <a:p>
            <a:r>
              <a:rPr lang="en-US" b="1" dirty="0"/>
              <a:t>Short Barreled Rifles and Shotguns</a:t>
            </a:r>
          </a:p>
        </p:txBody>
      </p:sp>
      <p:pic>
        <p:nvPicPr>
          <p:cNvPr id="7172" name="Picture 4" descr="Image result for lwrc psd">
            <a:extLst>
              <a:ext uri="{FF2B5EF4-FFF2-40B4-BE49-F238E27FC236}">
                <a16:creationId xmlns:a16="http://schemas.microsoft.com/office/drawing/2014/main" id="{62E5BEA1-1D0E-4E82-B487-B9E0D5321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346" y="2761861"/>
            <a:ext cx="4208106" cy="152247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lated image">
            <a:extLst>
              <a:ext uri="{FF2B5EF4-FFF2-40B4-BE49-F238E27FC236}">
                <a16:creationId xmlns:a16="http://schemas.microsoft.com/office/drawing/2014/main" id="{2FF1C204-BCBE-4033-AC82-3B890F767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427" y="4488026"/>
            <a:ext cx="2444621" cy="152740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Related image">
            <a:extLst>
              <a:ext uri="{FF2B5EF4-FFF2-40B4-BE49-F238E27FC236}">
                <a16:creationId xmlns:a16="http://schemas.microsoft.com/office/drawing/2014/main" id="{7CBD17C5-6C0F-491C-9591-1400BC528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291" y="4284335"/>
            <a:ext cx="3473321" cy="171029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ak sbr">
            <a:extLst>
              <a:ext uri="{FF2B5EF4-FFF2-40B4-BE49-F238E27FC236}">
                <a16:creationId xmlns:a16="http://schemas.microsoft.com/office/drawing/2014/main" id="{2E790B2F-57BA-469A-97BC-A01E31C134F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735501" y="2594787"/>
            <a:ext cx="3209724" cy="214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358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96B7-EF0E-496B-A0B0-2878DF006DFD}"/>
              </a:ext>
            </a:extLst>
          </p:cNvPr>
          <p:cNvSpPr>
            <a:spLocks noGrp="1"/>
          </p:cNvSpPr>
          <p:nvPr>
            <p:ph type="title"/>
          </p:nvPr>
        </p:nvSpPr>
        <p:spPr/>
        <p:txBody>
          <a:bodyPr>
            <a:normAutofit fontScale="90000"/>
          </a:bodyPr>
          <a:lstStyle/>
          <a:p>
            <a:r>
              <a:rPr lang="en-US" b="1" dirty="0"/>
              <a:t>Can Californians Purchase or Possess “Assault Weapons?”</a:t>
            </a:r>
          </a:p>
        </p:txBody>
      </p:sp>
      <p:sp>
        <p:nvSpPr>
          <p:cNvPr id="3" name="Content Placeholder 2">
            <a:extLst>
              <a:ext uri="{FF2B5EF4-FFF2-40B4-BE49-F238E27FC236}">
                <a16:creationId xmlns:a16="http://schemas.microsoft.com/office/drawing/2014/main" id="{B42F2050-2ECB-4D4C-B5B0-9DFD06D312A0}"/>
              </a:ext>
            </a:extLst>
          </p:cNvPr>
          <p:cNvSpPr>
            <a:spLocks noGrp="1"/>
          </p:cNvSpPr>
          <p:nvPr>
            <p:ph idx="1"/>
          </p:nvPr>
        </p:nvSpPr>
        <p:spPr/>
        <p:txBody>
          <a:bodyPr>
            <a:normAutofit fontScale="92500"/>
          </a:bodyPr>
          <a:lstStyle/>
          <a:p>
            <a:pPr algn="just"/>
            <a:r>
              <a:rPr lang="en-US" dirty="0"/>
              <a:t>NO! &amp; YES! (Both subject to very narrow exceptions). You can possess assault weapons if they were registered before the cutoff date. You can buy assault weapons only if you are issued a Dangerous Weapons Permit.</a:t>
            </a:r>
          </a:p>
          <a:p>
            <a:pPr algn="just"/>
            <a:r>
              <a:rPr lang="en-US" dirty="0"/>
              <a:t>Assault Weapons Control Act of 1989 (Roberti-</a:t>
            </a:r>
            <a:r>
              <a:rPr lang="en-US" dirty="0" err="1"/>
              <a:t>Roos</a:t>
            </a:r>
            <a:r>
              <a:rPr lang="en-US" dirty="0"/>
              <a:t>) (CA Penal Code 30510.)</a:t>
            </a:r>
          </a:p>
          <a:p>
            <a:pPr lvl="1" algn="just"/>
            <a:r>
              <a:rPr lang="en-US" dirty="0"/>
              <a:t>Category I: Specifically listed firearms on the original ban list (make and model). Registration Concluded January 1, 1991. (CA Penal Code 30900.)</a:t>
            </a:r>
          </a:p>
          <a:p>
            <a:pPr lvl="1" algn="just"/>
            <a:r>
              <a:rPr lang="en-US" dirty="0"/>
              <a:t>Category II: Specifically listed AR-15 and AK-47 series weapons (make and model). Registration Concluded January 1, 2001. (CA Penal Code 30900.)</a:t>
            </a:r>
          </a:p>
          <a:p>
            <a:pPr lvl="1"/>
            <a:endParaRPr lang="en-US" dirty="0"/>
          </a:p>
          <a:p>
            <a:pPr marL="457200" lvl="1" indent="0">
              <a:buNone/>
            </a:pPr>
            <a:endParaRPr lang="en-US" dirty="0"/>
          </a:p>
        </p:txBody>
      </p:sp>
    </p:spTree>
    <p:extLst>
      <p:ext uri="{BB962C8B-B14F-4D97-AF65-F5344CB8AC3E}">
        <p14:creationId xmlns:p14="http://schemas.microsoft.com/office/powerpoint/2010/main" val="1387992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D1679-73E6-4DF0-A4F5-81F82A503B85}"/>
              </a:ext>
            </a:extLst>
          </p:cNvPr>
          <p:cNvSpPr>
            <a:spLocks noGrp="1"/>
          </p:cNvSpPr>
          <p:nvPr>
            <p:ph type="title"/>
          </p:nvPr>
        </p:nvSpPr>
        <p:spPr/>
        <p:txBody>
          <a:bodyPr>
            <a:normAutofit fontScale="90000"/>
          </a:bodyPr>
          <a:lstStyle/>
          <a:p>
            <a:r>
              <a:rPr lang="en-US" b="1" dirty="0"/>
              <a:t>Category III Assault Weapons </a:t>
            </a:r>
            <a:br>
              <a:rPr lang="en-US" b="1" dirty="0"/>
            </a:br>
            <a:r>
              <a:rPr lang="en-US" b="1" dirty="0"/>
              <a:t>(CA Penal Code 30515)</a:t>
            </a:r>
          </a:p>
        </p:txBody>
      </p:sp>
      <p:sp>
        <p:nvSpPr>
          <p:cNvPr id="3" name="Content Placeholder 2">
            <a:extLst>
              <a:ext uri="{FF2B5EF4-FFF2-40B4-BE49-F238E27FC236}">
                <a16:creationId xmlns:a16="http://schemas.microsoft.com/office/drawing/2014/main" id="{C16C9DBE-B099-46D1-BE81-08C159ED2D27}"/>
              </a:ext>
            </a:extLst>
          </p:cNvPr>
          <p:cNvSpPr>
            <a:spLocks noGrp="1"/>
          </p:cNvSpPr>
          <p:nvPr>
            <p:ph idx="1"/>
          </p:nvPr>
        </p:nvSpPr>
        <p:spPr/>
        <p:txBody>
          <a:bodyPr/>
          <a:lstStyle/>
          <a:p>
            <a:pPr algn="just"/>
            <a:r>
              <a:rPr lang="en-US" dirty="0"/>
              <a:t>This is where it gets tricky! Why? Because many commonly owned rifles purchased legally in California are now </a:t>
            </a:r>
            <a:r>
              <a:rPr lang="en-US" b="1" dirty="0"/>
              <a:t>Assault Rifles.</a:t>
            </a:r>
          </a:p>
          <a:p>
            <a:pPr lvl="1" algn="just"/>
            <a:r>
              <a:rPr lang="en-US" dirty="0"/>
              <a:t>Litmus Test for Rifles:</a:t>
            </a:r>
          </a:p>
          <a:p>
            <a:pPr lvl="2" algn="just"/>
            <a:r>
              <a:rPr lang="en-US" dirty="0"/>
              <a:t>Semi-Automatic, Centerfire, Detachable magazine AND any of the following (“evil features”): Pistol grip, Thumbhole stock, Grenade Launcher, Flash Suppressor, Forward pistol grip.</a:t>
            </a:r>
          </a:p>
          <a:p>
            <a:pPr lvl="2" algn="just"/>
            <a:r>
              <a:rPr lang="en-US" dirty="0"/>
              <a:t>Semi-Automatic, Centerfire, Fixed magazine accepting more than 10 rounds.</a:t>
            </a:r>
          </a:p>
          <a:p>
            <a:pPr lvl="2" algn="just"/>
            <a:r>
              <a:rPr lang="en-US" dirty="0"/>
              <a:t>Semi-Automatic, Centerfire, rifle with OAL less than 30 inches.</a:t>
            </a:r>
          </a:p>
        </p:txBody>
      </p:sp>
    </p:spTree>
    <p:extLst>
      <p:ext uri="{BB962C8B-B14F-4D97-AF65-F5344CB8AC3E}">
        <p14:creationId xmlns:p14="http://schemas.microsoft.com/office/powerpoint/2010/main" val="2531849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471F-9FE5-481A-BC93-EC7100FEE3C7}"/>
              </a:ext>
            </a:extLst>
          </p:cNvPr>
          <p:cNvSpPr>
            <a:spLocks noGrp="1"/>
          </p:cNvSpPr>
          <p:nvPr>
            <p:ph type="title"/>
          </p:nvPr>
        </p:nvSpPr>
        <p:spPr/>
        <p:txBody>
          <a:bodyPr>
            <a:normAutofit/>
          </a:bodyPr>
          <a:lstStyle/>
          <a:p>
            <a:r>
              <a:rPr lang="en-US" b="1" dirty="0"/>
              <a:t>Detachable Magazine</a:t>
            </a:r>
          </a:p>
        </p:txBody>
      </p:sp>
      <p:sp>
        <p:nvSpPr>
          <p:cNvPr id="3" name="Content Placeholder 2">
            <a:extLst>
              <a:ext uri="{FF2B5EF4-FFF2-40B4-BE49-F238E27FC236}">
                <a16:creationId xmlns:a16="http://schemas.microsoft.com/office/drawing/2014/main" id="{3D30A467-E70D-47BB-8BF5-E2D42B80C5E9}"/>
              </a:ext>
            </a:extLst>
          </p:cNvPr>
          <p:cNvSpPr>
            <a:spLocks noGrp="1"/>
          </p:cNvSpPr>
          <p:nvPr>
            <p:ph idx="1"/>
          </p:nvPr>
        </p:nvSpPr>
        <p:spPr/>
        <p:txBody>
          <a:bodyPr>
            <a:normAutofit/>
          </a:bodyPr>
          <a:lstStyle/>
          <a:p>
            <a:pPr algn="just"/>
            <a:r>
              <a:rPr lang="en-US" dirty="0"/>
              <a:t>This is the critical feature that makes the firearm an “assault rifle.”</a:t>
            </a:r>
          </a:p>
          <a:p>
            <a:pPr algn="just"/>
            <a:r>
              <a:rPr lang="en-US" dirty="0"/>
              <a:t>Detachable:</a:t>
            </a:r>
          </a:p>
          <a:p>
            <a:pPr lvl="1" algn="just"/>
            <a:r>
              <a:rPr lang="en-US" dirty="0"/>
              <a:t>If the magazine can be ejected without the use of a tool it is an assault rifle. Registration concluded on January 1, 2001. (CA Penal Code 30900.)</a:t>
            </a:r>
          </a:p>
          <a:p>
            <a:pPr lvl="1" algn="just"/>
            <a:r>
              <a:rPr lang="en-US" dirty="0"/>
              <a:t>If the magazine can be ejected with the use of a tool it is an assault rifle. Registration concluded on July 1, 2018. (CA Penal Code 30900, SB880/AB1135.)</a:t>
            </a:r>
          </a:p>
          <a:p>
            <a:pPr lvl="1" algn="just"/>
            <a:r>
              <a:rPr lang="en-US" dirty="0"/>
              <a:t>In order to not fall under the feature definition the user of the firearm must disassemble the firearm action.</a:t>
            </a:r>
          </a:p>
        </p:txBody>
      </p:sp>
    </p:spTree>
    <p:extLst>
      <p:ext uri="{BB962C8B-B14F-4D97-AF65-F5344CB8AC3E}">
        <p14:creationId xmlns:p14="http://schemas.microsoft.com/office/powerpoint/2010/main" val="2027844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F31C-DFA1-4994-AA88-364D7B8912C7}"/>
              </a:ext>
            </a:extLst>
          </p:cNvPr>
          <p:cNvSpPr>
            <a:spLocks noGrp="1"/>
          </p:cNvSpPr>
          <p:nvPr>
            <p:ph type="title"/>
          </p:nvPr>
        </p:nvSpPr>
        <p:spPr/>
        <p:txBody>
          <a:bodyPr>
            <a:normAutofit fontScale="90000"/>
          </a:bodyPr>
          <a:lstStyle/>
          <a:p>
            <a:r>
              <a:rPr lang="en-US" b="1" dirty="0"/>
              <a:t>Ambiguity in Detachable Magazine Statute</a:t>
            </a:r>
          </a:p>
        </p:txBody>
      </p:sp>
      <p:sp>
        <p:nvSpPr>
          <p:cNvPr id="3" name="Content Placeholder 2">
            <a:extLst>
              <a:ext uri="{FF2B5EF4-FFF2-40B4-BE49-F238E27FC236}">
                <a16:creationId xmlns:a16="http://schemas.microsoft.com/office/drawing/2014/main" id="{706A6C27-B6B7-4F24-9443-70CEEE835AB8}"/>
              </a:ext>
            </a:extLst>
          </p:cNvPr>
          <p:cNvSpPr>
            <a:spLocks noGrp="1"/>
          </p:cNvSpPr>
          <p:nvPr>
            <p:ph idx="1"/>
          </p:nvPr>
        </p:nvSpPr>
        <p:spPr/>
        <p:txBody>
          <a:bodyPr/>
          <a:lstStyle/>
          <a:p>
            <a:pPr algn="just"/>
            <a:r>
              <a:rPr lang="en-US" dirty="0"/>
              <a:t>There is some unresolved confusion in the law: The law states in part, “any person who from January 1, 2001 to December 31, 2016 lawfully possessed an assault weapon…including those weapons with an ammunition feeding device that can be readily removed from the firearm with the use of a tool, shall register…”</a:t>
            </a:r>
          </a:p>
          <a:p>
            <a:pPr algn="just"/>
            <a:r>
              <a:rPr lang="en-US" dirty="0"/>
              <a:t>However, the DOJ has treated conversion of a rifle to not have a “detachable magazine” as though it is permissible.</a:t>
            </a:r>
          </a:p>
          <a:p>
            <a:endParaRPr lang="en-US" dirty="0"/>
          </a:p>
        </p:txBody>
      </p:sp>
    </p:spTree>
    <p:extLst>
      <p:ext uri="{BB962C8B-B14F-4D97-AF65-F5344CB8AC3E}">
        <p14:creationId xmlns:p14="http://schemas.microsoft.com/office/powerpoint/2010/main" val="836378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6116-F5E2-48E2-9970-2D69C595272D}"/>
              </a:ext>
            </a:extLst>
          </p:cNvPr>
          <p:cNvSpPr>
            <a:spLocks noGrp="1"/>
          </p:cNvSpPr>
          <p:nvPr>
            <p:ph type="title"/>
          </p:nvPr>
        </p:nvSpPr>
        <p:spPr/>
        <p:txBody>
          <a:bodyPr>
            <a:normAutofit fontScale="90000"/>
          </a:bodyPr>
          <a:lstStyle/>
          <a:p>
            <a:r>
              <a:rPr lang="en-US" b="1" dirty="0"/>
              <a:t>Assault Weapons &amp; .50 Cal Rifle </a:t>
            </a:r>
            <a:r>
              <a:rPr lang="en-US" b="1" dirty="0" err="1"/>
              <a:t>Transferabilty</a:t>
            </a:r>
            <a:endParaRPr lang="en-US" b="1" dirty="0"/>
          </a:p>
        </p:txBody>
      </p:sp>
      <p:sp>
        <p:nvSpPr>
          <p:cNvPr id="3" name="Content Placeholder 2">
            <a:extLst>
              <a:ext uri="{FF2B5EF4-FFF2-40B4-BE49-F238E27FC236}">
                <a16:creationId xmlns:a16="http://schemas.microsoft.com/office/drawing/2014/main" id="{D8DBA150-E747-486B-8064-44B8A215D040}"/>
              </a:ext>
            </a:extLst>
          </p:cNvPr>
          <p:cNvSpPr>
            <a:spLocks noGrp="1"/>
          </p:cNvSpPr>
          <p:nvPr>
            <p:ph idx="1"/>
          </p:nvPr>
        </p:nvSpPr>
        <p:spPr/>
        <p:txBody>
          <a:bodyPr/>
          <a:lstStyle/>
          <a:p>
            <a:pPr algn="just"/>
            <a:r>
              <a:rPr lang="en-US" dirty="0"/>
              <a:t>Generally cannot transfer and must be registered. (CA Penal Code 30900.)</a:t>
            </a:r>
          </a:p>
          <a:p>
            <a:pPr lvl="1" algn="just"/>
            <a:r>
              <a:rPr lang="en-US" dirty="0"/>
              <a:t>Exception is if Curio or Relic or receives a Dangerous Weapons Permit. (CA Penal code 31005.)</a:t>
            </a:r>
          </a:p>
          <a:p>
            <a:pPr lvl="1" algn="just"/>
            <a:r>
              <a:rPr lang="en-US" dirty="0"/>
              <a:t>If heir receives a firearm that falls into the assault weapon or .50 Cal Rifle category, within 90 days they must: Render weapon permanently inoperable; (2) Sell to FFL; (3) Obtain permit from DOJ, remove from state. (CA Penal Code 30915.)</a:t>
            </a:r>
          </a:p>
          <a:p>
            <a:pPr lvl="2" algn="just"/>
            <a:r>
              <a:rPr lang="en-US" dirty="0"/>
              <a:t>This does not mean you can possess the firearm in the meantime unless you are an Executor or Administrator (No Trustee exemption!) (CA Penal Code 30655.)</a:t>
            </a:r>
          </a:p>
        </p:txBody>
      </p:sp>
    </p:spTree>
    <p:extLst>
      <p:ext uri="{BB962C8B-B14F-4D97-AF65-F5344CB8AC3E}">
        <p14:creationId xmlns:p14="http://schemas.microsoft.com/office/powerpoint/2010/main" val="1904212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2CA4-F10D-472E-BEE9-ADED325239BF}"/>
              </a:ext>
            </a:extLst>
          </p:cNvPr>
          <p:cNvSpPr>
            <a:spLocks noGrp="1"/>
          </p:cNvSpPr>
          <p:nvPr>
            <p:ph type="title"/>
          </p:nvPr>
        </p:nvSpPr>
        <p:spPr/>
        <p:txBody>
          <a:bodyPr/>
          <a:lstStyle/>
          <a:p>
            <a:r>
              <a:rPr lang="en-US" b="1" dirty="0"/>
              <a:t>Examples of Assault Rifles</a:t>
            </a:r>
          </a:p>
        </p:txBody>
      </p:sp>
      <p:pic>
        <p:nvPicPr>
          <p:cNvPr id="8194" name="Picture 2" descr="Image result for ak 47">
            <a:extLst>
              <a:ext uri="{FF2B5EF4-FFF2-40B4-BE49-F238E27FC236}">
                <a16:creationId xmlns:a16="http://schemas.microsoft.com/office/drawing/2014/main" id="{C2FC525F-DB56-4E10-9F4E-6DFA6C2DB1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5416" y="2780522"/>
            <a:ext cx="3733744" cy="222068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ar 15">
            <a:extLst>
              <a:ext uri="{FF2B5EF4-FFF2-40B4-BE49-F238E27FC236}">
                <a16:creationId xmlns:a16="http://schemas.microsoft.com/office/drawing/2014/main" id="{E4B7EA57-8D2D-49C5-8551-E5EB527D4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442" y="2559697"/>
            <a:ext cx="5225142" cy="283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73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83C3-CFF1-4B49-AC39-E885EDF9B951}"/>
              </a:ext>
            </a:extLst>
          </p:cNvPr>
          <p:cNvSpPr>
            <a:spLocks noGrp="1"/>
          </p:cNvSpPr>
          <p:nvPr>
            <p:ph type="title"/>
          </p:nvPr>
        </p:nvSpPr>
        <p:spPr/>
        <p:txBody>
          <a:bodyPr>
            <a:normAutofit fontScale="90000"/>
          </a:bodyPr>
          <a:lstStyle/>
          <a:p>
            <a:r>
              <a:rPr lang="en-US" b="1" dirty="0"/>
              <a:t>Misinformation Regarding Firearms Regulation Runs Rampant in California</a:t>
            </a:r>
          </a:p>
        </p:txBody>
      </p:sp>
      <p:sp>
        <p:nvSpPr>
          <p:cNvPr id="3" name="Content Placeholder 2">
            <a:extLst>
              <a:ext uri="{FF2B5EF4-FFF2-40B4-BE49-F238E27FC236}">
                <a16:creationId xmlns:a16="http://schemas.microsoft.com/office/drawing/2014/main" id="{4C688B30-CA58-4440-A996-5C8BE46BEF67}"/>
              </a:ext>
            </a:extLst>
          </p:cNvPr>
          <p:cNvSpPr>
            <a:spLocks noGrp="1"/>
          </p:cNvSpPr>
          <p:nvPr>
            <p:ph idx="1"/>
          </p:nvPr>
        </p:nvSpPr>
        <p:spPr>
          <a:xfrm>
            <a:off x="1295401" y="2447635"/>
            <a:ext cx="9601196" cy="3768437"/>
          </a:xfrm>
        </p:spPr>
        <p:txBody>
          <a:bodyPr>
            <a:normAutofit/>
          </a:bodyPr>
          <a:lstStyle/>
          <a:p>
            <a:r>
              <a:rPr lang="en-US" dirty="0"/>
              <a:t>California State Senator Kevin de Leon, “This is a ghost gun. This right here has the ability with a .30 caliber clip to disperse with 30 bullets within half a second. Thirty magazine clip in half a second.” –Senator Kevin de Leon, January 13, 2014.</a:t>
            </a:r>
          </a:p>
          <a:p>
            <a:pPr lvl="1"/>
            <a:r>
              <a:rPr lang="en-US" dirty="0"/>
              <a:t>This statement is nonsense, and one of the reasons why we must understand the subject matter and the “terms of art” before we attempt to restrict access. </a:t>
            </a:r>
          </a:p>
        </p:txBody>
      </p:sp>
    </p:spTree>
    <p:extLst>
      <p:ext uri="{BB962C8B-B14F-4D97-AF65-F5344CB8AC3E}">
        <p14:creationId xmlns:p14="http://schemas.microsoft.com/office/powerpoint/2010/main" val="3086630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5A1F-77D3-4AA8-9CA1-C24A4D92DA35}"/>
              </a:ext>
            </a:extLst>
          </p:cNvPr>
          <p:cNvSpPr>
            <a:spLocks noGrp="1"/>
          </p:cNvSpPr>
          <p:nvPr>
            <p:ph type="title"/>
          </p:nvPr>
        </p:nvSpPr>
        <p:spPr/>
        <p:txBody>
          <a:bodyPr>
            <a:normAutofit fontScale="90000"/>
          </a:bodyPr>
          <a:lstStyle/>
          <a:p>
            <a:r>
              <a:rPr lang="en-US" b="1" dirty="0"/>
              <a:t>Examples of Rifles That Do Not Meet Category III Description</a:t>
            </a:r>
          </a:p>
        </p:txBody>
      </p:sp>
      <p:pic>
        <p:nvPicPr>
          <p:cNvPr id="9218" name="Picture 2" descr="Image result for ar15 with quickpins">
            <a:extLst>
              <a:ext uri="{FF2B5EF4-FFF2-40B4-BE49-F238E27FC236}">
                <a16:creationId xmlns:a16="http://schemas.microsoft.com/office/drawing/2014/main" id="{FF63A335-5A09-45D4-B276-27B446E7DB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1647" y="2584028"/>
            <a:ext cx="2034696" cy="178269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ar15 with quickpins">
            <a:extLst>
              <a:ext uri="{FF2B5EF4-FFF2-40B4-BE49-F238E27FC236}">
                <a16:creationId xmlns:a16="http://schemas.microsoft.com/office/drawing/2014/main" id="{5CD9319B-6701-4A30-8024-C9658E489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601" y="2584028"/>
            <a:ext cx="3399656" cy="178269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featureless ar">
            <a:extLst>
              <a:ext uri="{FF2B5EF4-FFF2-40B4-BE49-F238E27FC236}">
                <a16:creationId xmlns:a16="http://schemas.microsoft.com/office/drawing/2014/main" id="{913C03F5-E1AF-4ACD-83C1-13B792798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241" y="2584027"/>
            <a:ext cx="4056889" cy="178269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featureless ak 47">
            <a:extLst>
              <a:ext uri="{FF2B5EF4-FFF2-40B4-BE49-F238E27FC236}">
                <a16:creationId xmlns:a16="http://schemas.microsoft.com/office/drawing/2014/main" id="{7DD13A3F-F254-4E8B-9206-55E4FBFB68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328" y="4366726"/>
            <a:ext cx="5012506" cy="178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310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8992-B723-4D95-9AF8-3F81748CC538}"/>
              </a:ext>
            </a:extLst>
          </p:cNvPr>
          <p:cNvSpPr>
            <a:spLocks noGrp="1"/>
          </p:cNvSpPr>
          <p:nvPr>
            <p:ph type="title"/>
          </p:nvPr>
        </p:nvSpPr>
        <p:spPr/>
        <p:txBody>
          <a:bodyPr/>
          <a:lstStyle/>
          <a:p>
            <a:r>
              <a:rPr lang="en-US" b="1" dirty="0"/>
              <a:t>Examples of .50 Cal Rifles</a:t>
            </a:r>
          </a:p>
        </p:txBody>
      </p:sp>
      <p:pic>
        <p:nvPicPr>
          <p:cNvPr id="10244" name="Picture 4" descr="Image result for accuracy international as50">
            <a:extLst>
              <a:ext uri="{FF2B5EF4-FFF2-40B4-BE49-F238E27FC236}">
                <a16:creationId xmlns:a16="http://schemas.microsoft.com/office/drawing/2014/main" id="{21E04F7C-5422-4EA0-B0AD-7A1B6CF3B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11" y="2761193"/>
            <a:ext cx="477202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lated image">
            <a:extLst>
              <a:ext uri="{FF2B5EF4-FFF2-40B4-BE49-F238E27FC236}">
                <a16:creationId xmlns:a16="http://schemas.microsoft.com/office/drawing/2014/main" id="{D6C86632-7345-4F7D-BEB6-637893AF4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699" y="2584580"/>
            <a:ext cx="2465387" cy="345232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barrett 50 bmg">
            <a:extLst>
              <a:ext uri="{FF2B5EF4-FFF2-40B4-BE49-F238E27FC236}">
                <a16:creationId xmlns:a16="http://schemas.microsoft.com/office/drawing/2014/main" id="{5C4F83DA-A511-4171-9B9F-560E2DAF17A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64984" y="4572002"/>
            <a:ext cx="4196953"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123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02C1-94CC-47DC-9CEB-B8BA752A615A}"/>
              </a:ext>
            </a:extLst>
          </p:cNvPr>
          <p:cNvSpPr>
            <a:spLocks noGrp="1"/>
          </p:cNvSpPr>
          <p:nvPr>
            <p:ph type="title"/>
          </p:nvPr>
        </p:nvSpPr>
        <p:spPr/>
        <p:txBody>
          <a:bodyPr/>
          <a:lstStyle/>
          <a:p>
            <a:r>
              <a:rPr lang="en-US" b="1" dirty="0"/>
              <a:t>The Gun Trust Myth in California?</a:t>
            </a:r>
          </a:p>
        </p:txBody>
      </p:sp>
      <p:sp>
        <p:nvSpPr>
          <p:cNvPr id="3" name="Content Placeholder 2">
            <a:extLst>
              <a:ext uri="{FF2B5EF4-FFF2-40B4-BE49-F238E27FC236}">
                <a16:creationId xmlns:a16="http://schemas.microsoft.com/office/drawing/2014/main" id="{930A0E59-5E72-4F96-9937-9E6A63B0D71A}"/>
              </a:ext>
            </a:extLst>
          </p:cNvPr>
          <p:cNvSpPr>
            <a:spLocks noGrp="1"/>
          </p:cNvSpPr>
          <p:nvPr>
            <p:ph idx="1"/>
          </p:nvPr>
        </p:nvSpPr>
        <p:spPr>
          <a:xfrm>
            <a:off x="1295401" y="2556931"/>
            <a:ext cx="9601196" cy="3502123"/>
          </a:xfrm>
        </p:spPr>
        <p:txBody>
          <a:bodyPr>
            <a:normAutofit fontScale="77500" lnSpcReduction="20000"/>
          </a:bodyPr>
          <a:lstStyle/>
          <a:p>
            <a:pPr algn="just"/>
            <a:r>
              <a:rPr lang="en-US" dirty="0"/>
              <a:t>Prevents firearms from becoming public record. True.</a:t>
            </a:r>
          </a:p>
          <a:p>
            <a:pPr algn="just"/>
            <a:r>
              <a:rPr lang="en-US" dirty="0"/>
              <a:t>Avoids probate. True, but possession of assault weapons by Trustee is illegal, and transfer is illegal unless recipient has DWP.</a:t>
            </a:r>
          </a:p>
          <a:p>
            <a:pPr algn="just"/>
            <a:r>
              <a:rPr lang="en-US" dirty="0"/>
              <a:t>Easier to challenge distribution of probate property than to challenge distribution of trust assets. True.</a:t>
            </a:r>
          </a:p>
          <a:p>
            <a:pPr algn="just"/>
            <a:r>
              <a:rPr lang="en-US" dirty="0"/>
              <a:t>Designed from the ground up by “an experienced gun trust attorney” to address specific issues related to use, possession, and transfer of firearms. Not really. There is no “secret sauce” to bypass CA law on these issues.</a:t>
            </a:r>
          </a:p>
          <a:p>
            <a:pPr algn="just"/>
            <a:r>
              <a:rPr lang="en-US" dirty="0"/>
              <a:t>Designed to hold NFA firearms. NOT TRUE! Cannot bypass CA with a trust.</a:t>
            </a:r>
          </a:p>
          <a:p>
            <a:pPr algn="just"/>
            <a:r>
              <a:rPr lang="en-US" dirty="0"/>
              <a:t>Can appoint additional co-trustees at any time so they can use and possess your firearms. Not true with the intent because this doesn’t bypass any possessory or transfer laws instituted by CA.</a:t>
            </a:r>
          </a:p>
          <a:p>
            <a:endParaRPr lang="en-US" dirty="0"/>
          </a:p>
          <a:p>
            <a:endParaRPr lang="en-US" dirty="0"/>
          </a:p>
        </p:txBody>
      </p:sp>
    </p:spTree>
    <p:extLst>
      <p:ext uri="{BB962C8B-B14F-4D97-AF65-F5344CB8AC3E}">
        <p14:creationId xmlns:p14="http://schemas.microsoft.com/office/powerpoint/2010/main" val="2106604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F584-B155-4FAA-90A2-2EA301249A45}"/>
              </a:ext>
            </a:extLst>
          </p:cNvPr>
          <p:cNvSpPr>
            <a:spLocks noGrp="1"/>
          </p:cNvSpPr>
          <p:nvPr>
            <p:ph type="title"/>
          </p:nvPr>
        </p:nvSpPr>
        <p:spPr/>
        <p:txBody>
          <a:bodyPr/>
          <a:lstStyle/>
          <a:p>
            <a:r>
              <a:rPr lang="en-US" b="1" dirty="0"/>
              <a:t>Theory Behind Gun Trust</a:t>
            </a:r>
          </a:p>
        </p:txBody>
      </p:sp>
      <p:sp>
        <p:nvSpPr>
          <p:cNvPr id="3" name="Content Placeholder 2">
            <a:extLst>
              <a:ext uri="{FF2B5EF4-FFF2-40B4-BE49-F238E27FC236}">
                <a16:creationId xmlns:a16="http://schemas.microsoft.com/office/drawing/2014/main" id="{FC077EE5-D15C-450C-9F2B-E1BE231B458C}"/>
              </a:ext>
            </a:extLst>
          </p:cNvPr>
          <p:cNvSpPr>
            <a:spLocks noGrp="1"/>
          </p:cNvSpPr>
          <p:nvPr>
            <p:ph idx="1"/>
          </p:nvPr>
        </p:nvSpPr>
        <p:spPr>
          <a:xfrm>
            <a:off x="1295402" y="2573864"/>
            <a:ext cx="9601196" cy="3318936"/>
          </a:xfrm>
        </p:spPr>
        <p:txBody>
          <a:bodyPr>
            <a:normAutofit fontScale="85000" lnSpcReduction="20000"/>
          </a:bodyPr>
          <a:lstStyle/>
          <a:p>
            <a:pPr algn="just"/>
            <a:r>
              <a:rPr lang="en-US" dirty="0"/>
              <a:t>Settlor declares he holds NFA Firearms or assault weapons in a trust.</a:t>
            </a:r>
          </a:p>
          <a:p>
            <a:pPr algn="just"/>
            <a:r>
              <a:rPr lang="en-US" dirty="0"/>
              <a:t>The declaration in trust does not constitute a transfer to a trust and skirts the no-transfer policy.</a:t>
            </a:r>
          </a:p>
          <a:p>
            <a:pPr algn="just"/>
            <a:r>
              <a:rPr lang="en-US" dirty="0"/>
              <a:t>The settlor could select co-trustees and then grant them access to firearms without need for the recipient to obtain a DWP.</a:t>
            </a:r>
          </a:p>
          <a:p>
            <a:pPr algn="just"/>
            <a:r>
              <a:rPr lang="en-US" dirty="0"/>
              <a:t>This is an untested theory likely to be determined an improper circumvention of the DWP requirement because CA law does not support this process.</a:t>
            </a:r>
          </a:p>
          <a:p>
            <a:pPr lvl="1" algn="just"/>
            <a:r>
              <a:rPr lang="en-US" dirty="0"/>
              <a:t>CA treats a trust not as a person but rather as a fiduciary relationship with respect to property. Logically, a trust may not obtain a DWP separate from one obtained by the possessor, and the recipient cannot act under the possessor’s DWP.</a:t>
            </a:r>
          </a:p>
          <a:p>
            <a:pPr lvl="1" algn="just"/>
            <a:r>
              <a:rPr lang="en-US" dirty="0"/>
              <a:t>Legal entities also cannot possess DWP permits.</a:t>
            </a:r>
          </a:p>
        </p:txBody>
      </p:sp>
    </p:spTree>
    <p:extLst>
      <p:ext uri="{BB962C8B-B14F-4D97-AF65-F5344CB8AC3E}">
        <p14:creationId xmlns:p14="http://schemas.microsoft.com/office/powerpoint/2010/main" val="2629910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B791-CD91-4329-951F-FF3D35BB7510}"/>
              </a:ext>
            </a:extLst>
          </p:cNvPr>
          <p:cNvSpPr>
            <a:spLocks noGrp="1"/>
          </p:cNvSpPr>
          <p:nvPr>
            <p:ph type="title"/>
          </p:nvPr>
        </p:nvSpPr>
        <p:spPr/>
        <p:txBody>
          <a:bodyPr>
            <a:normAutofit fontScale="90000"/>
          </a:bodyPr>
          <a:lstStyle/>
          <a:p>
            <a:r>
              <a:rPr lang="en-US" b="1" dirty="0"/>
              <a:t>If You Have a Gun in a Trust, </a:t>
            </a:r>
            <a:br>
              <a:rPr lang="en-US" b="1" dirty="0"/>
            </a:br>
            <a:r>
              <a:rPr lang="en-US" b="1" dirty="0"/>
              <a:t>Be Sure </a:t>
            </a:r>
            <a:r>
              <a:rPr lang="en-US" b="1"/>
              <a:t>to Review the Trust </a:t>
            </a:r>
            <a:r>
              <a:rPr lang="en-US" b="1" dirty="0"/>
              <a:t>Every Year</a:t>
            </a:r>
          </a:p>
        </p:txBody>
      </p:sp>
      <p:sp>
        <p:nvSpPr>
          <p:cNvPr id="3" name="Content Placeholder 2">
            <a:extLst>
              <a:ext uri="{FF2B5EF4-FFF2-40B4-BE49-F238E27FC236}">
                <a16:creationId xmlns:a16="http://schemas.microsoft.com/office/drawing/2014/main" id="{A56A099B-003C-452B-BAB9-82F1EC730D76}"/>
              </a:ext>
            </a:extLst>
          </p:cNvPr>
          <p:cNvSpPr>
            <a:spLocks noGrp="1"/>
          </p:cNvSpPr>
          <p:nvPr>
            <p:ph idx="1"/>
          </p:nvPr>
        </p:nvSpPr>
        <p:spPr/>
        <p:txBody>
          <a:bodyPr/>
          <a:lstStyle/>
          <a:p>
            <a:pPr algn="just"/>
            <a:r>
              <a:rPr lang="en-US" dirty="0"/>
              <a:t>Every year new gun laws are passed that further restrict the types of firearms CA citizens can possess. Even guns bought legally in CA will become illegal from possession or transfer to an heir or one who failed to register their newly minted illegal firearm.</a:t>
            </a:r>
          </a:p>
          <a:p>
            <a:pPr algn="just"/>
            <a:r>
              <a:rPr lang="en-US" dirty="0"/>
              <a:t>It follows that guns identified in a </a:t>
            </a:r>
            <a:r>
              <a:rPr lang="en-US"/>
              <a:t>trust may </a:t>
            </a:r>
            <a:r>
              <a:rPr lang="en-US" dirty="0"/>
              <a:t>become non-transferrable as new laws are passed.</a:t>
            </a:r>
          </a:p>
        </p:txBody>
      </p:sp>
    </p:spTree>
    <p:extLst>
      <p:ext uri="{BB962C8B-B14F-4D97-AF65-F5344CB8AC3E}">
        <p14:creationId xmlns:p14="http://schemas.microsoft.com/office/powerpoint/2010/main" val="1964027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B4F3-2CA0-40B3-809A-ABB486AF5D8C}"/>
              </a:ext>
            </a:extLst>
          </p:cNvPr>
          <p:cNvSpPr>
            <a:spLocks noGrp="1"/>
          </p:cNvSpPr>
          <p:nvPr>
            <p:ph type="title"/>
          </p:nvPr>
        </p:nvSpPr>
        <p:spPr/>
        <p:txBody>
          <a:bodyPr/>
          <a:lstStyle/>
          <a:p>
            <a:r>
              <a:rPr lang="en-US" b="1" dirty="0"/>
              <a:t>Recommendations for Transfer</a:t>
            </a:r>
          </a:p>
        </p:txBody>
      </p:sp>
      <p:sp>
        <p:nvSpPr>
          <p:cNvPr id="3" name="Content Placeholder 2">
            <a:extLst>
              <a:ext uri="{FF2B5EF4-FFF2-40B4-BE49-F238E27FC236}">
                <a16:creationId xmlns:a16="http://schemas.microsoft.com/office/drawing/2014/main" id="{610C58EA-6193-4F26-83EB-43DFB8949F0B}"/>
              </a:ext>
            </a:extLst>
          </p:cNvPr>
          <p:cNvSpPr>
            <a:spLocks noGrp="1"/>
          </p:cNvSpPr>
          <p:nvPr>
            <p:ph idx="1"/>
          </p:nvPr>
        </p:nvSpPr>
        <p:spPr>
          <a:xfrm>
            <a:off x="1295401" y="2556932"/>
            <a:ext cx="9601196" cy="3446704"/>
          </a:xfrm>
        </p:spPr>
        <p:txBody>
          <a:bodyPr>
            <a:normAutofit/>
          </a:bodyPr>
          <a:lstStyle/>
          <a:p>
            <a:pPr algn="just"/>
            <a:r>
              <a:rPr lang="en-US" dirty="0"/>
              <a:t>Transfer possession of firearms prior to ban during the life of owner.</a:t>
            </a:r>
          </a:p>
          <a:p>
            <a:pPr algn="just"/>
            <a:r>
              <a:rPr lang="en-US" dirty="0"/>
              <a:t>Transfer banned firearms out of state, e.g., Arizona.</a:t>
            </a:r>
          </a:p>
          <a:p>
            <a:pPr algn="just"/>
            <a:r>
              <a:rPr lang="en-US" dirty="0"/>
              <a:t>Convert all banned firearms to fall within the definition of non-assault weapon descriptions.</a:t>
            </a:r>
          </a:p>
          <a:p>
            <a:pPr lvl="1" algn="just"/>
            <a:r>
              <a:rPr lang="en-US" dirty="0"/>
              <a:t>Keep in mind this is a gray area and technically illegal under the statute for purposes of avoiding assault weapon registration and allowing transfer.</a:t>
            </a:r>
          </a:p>
          <a:p>
            <a:pPr marL="0" indent="0">
              <a:buNone/>
            </a:pPr>
            <a:endParaRPr lang="en-US" dirty="0"/>
          </a:p>
        </p:txBody>
      </p:sp>
    </p:spTree>
    <p:extLst>
      <p:ext uri="{BB962C8B-B14F-4D97-AF65-F5344CB8AC3E}">
        <p14:creationId xmlns:p14="http://schemas.microsoft.com/office/powerpoint/2010/main" val="2582514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3DB9-9820-4BE7-9AE8-D845C3CAC1F6}"/>
              </a:ext>
            </a:extLst>
          </p:cNvPr>
          <p:cNvSpPr>
            <a:spLocks noGrp="1"/>
          </p:cNvSpPr>
          <p:nvPr>
            <p:ph type="title"/>
          </p:nvPr>
        </p:nvSpPr>
        <p:spPr/>
        <p:txBody>
          <a:bodyPr/>
          <a:lstStyle/>
          <a:p>
            <a:r>
              <a:rPr lang="en-US" b="1"/>
              <a:t>Future Restrictions</a:t>
            </a:r>
          </a:p>
        </p:txBody>
      </p:sp>
      <p:sp>
        <p:nvSpPr>
          <p:cNvPr id="3" name="Content Placeholder 2">
            <a:extLst>
              <a:ext uri="{FF2B5EF4-FFF2-40B4-BE49-F238E27FC236}">
                <a16:creationId xmlns:a16="http://schemas.microsoft.com/office/drawing/2014/main" id="{A664C185-44F8-4E17-AC80-DC2EA48DB362}"/>
              </a:ext>
            </a:extLst>
          </p:cNvPr>
          <p:cNvSpPr>
            <a:spLocks noGrp="1"/>
          </p:cNvSpPr>
          <p:nvPr>
            <p:ph idx="1"/>
          </p:nvPr>
        </p:nvSpPr>
        <p:spPr>
          <a:xfrm>
            <a:off x="1295401" y="2556932"/>
            <a:ext cx="9601196" cy="3446704"/>
          </a:xfrm>
        </p:spPr>
        <p:txBody>
          <a:bodyPr>
            <a:normAutofit lnSpcReduction="10000"/>
          </a:bodyPr>
          <a:lstStyle/>
          <a:p>
            <a:r>
              <a:rPr lang="en-US" dirty="0"/>
              <a:t>CA is ALWAYS enacting new firearms restrictions, and now ammunition restrictions. It is important that we review the new restrictions and refresh our memories of current law.</a:t>
            </a:r>
          </a:p>
          <a:p>
            <a:pPr lvl="1"/>
            <a:r>
              <a:rPr lang="en-US" dirty="0"/>
              <a:t>AB879: On July 1, 2024, “precursor parts” cannot be sold without the use of an FFL. This means 10 day waiting period and only one part every 30 days. </a:t>
            </a:r>
          </a:p>
          <a:p>
            <a:pPr lvl="2"/>
            <a:r>
              <a:rPr lang="en-US" dirty="0"/>
              <a:t>Precursor Parts: Component of </a:t>
            </a:r>
            <a:r>
              <a:rPr lang="en-US"/>
              <a:t>firearm that is </a:t>
            </a:r>
            <a:r>
              <a:rPr lang="en-US" dirty="0"/>
              <a:t>necessary to build or assemble a firearm, including: Unfinished receiver (single part or multiple part receiver), the receiver tube, unfinished handgun frame. Does this mean take-down pins, triggers? Unclear.</a:t>
            </a:r>
          </a:p>
          <a:p>
            <a:pPr lvl="1"/>
            <a:r>
              <a:rPr lang="en-US" dirty="0"/>
              <a:t>SB61: Will now restrict semi-automatic centerfire rifle purchases to every thirty days (this already applies to handguns).</a:t>
            </a:r>
          </a:p>
        </p:txBody>
      </p:sp>
    </p:spTree>
    <p:extLst>
      <p:ext uri="{BB962C8B-B14F-4D97-AF65-F5344CB8AC3E}">
        <p14:creationId xmlns:p14="http://schemas.microsoft.com/office/powerpoint/2010/main" val="245729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2E17-6849-4399-A0C7-5470CC60FB33}"/>
              </a:ext>
            </a:extLst>
          </p:cNvPr>
          <p:cNvSpPr>
            <a:spLocks noGrp="1"/>
          </p:cNvSpPr>
          <p:nvPr>
            <p:ph type="title"/>
          </p:nvPr>
        </p:nvSpPr>
        <p:spPr/>
        <p:txBody>
          <a:bodyPr>
            <a:normAutofit fontScale="90000"/>
          </a:bodyPr>
          <a:lstStyle/>
          <a:p>
            <a:r>
              <a:rPr lang="en-US" b="1" dirty="0"/>
              <a:t>What is California Law Really Concerned About When it Comes to Firearms?</a:t>
            </a:r>
          </a:p>
        </p:txBody>
      </p:sp>
      <p:sp>
        <p:nvSpPr>
          <p:cNvPr id="3" name="Content Placeholder 2">
            <a:extLst>
              <a:ext uri="{FF2B5EF4-FFF2-40B4-BE49-F238E27FC236}">
                <a16:creationId xmlns:a16="http://schemas.microsoft.com/office/drawing/2014/main" id="{09853111-0016-4173-BF72-A74C9B067473}"/>
              </a:ext>
            </a:extLst>
          </p:cNvPr>
          <p:cNvSpPr>
            <a:spLocks noGrp="1"/>
          </p:cNvSpPr>
          <p:nvPr>
            <p:ph idx="1"/>
          </p:nvPr>
        </p:nvSpPr>
        <p:spPr/>
        <p:txBody>
          <a:bodyPr/>
          <a:lstStyle/>
          <a:p>
            <a:r>
              <a:rPr lang="en-US" dirty="0"/>
              <a:t>Who is currently in possession?</a:t>
            </a:r>
          </a:p>
          <a:p>
            <a:r>
              <a:rPr lang="en-US" dirty="0"/>
              <a:t>How are the firearms stored?</a:t>
            </a:r>
          </a:p>
          <a:p>
            <a:r>
              <a:rPr lang="en-US" dirty="0"/>
              <a:t>What is the type of firearm?</a:t>
            </a:r>
          </a:p>
          <a:p>
            <a:r>
              <a:rPr lang="en-US" dirty="0"/>
              <a:t>How are the firearms transferred?</a:t>
            </a:r>
          </a:p>
          <a:p>
            <a:r>
              <a:rPr lang="en-US" dirty="0"/>
              <a:t>Who is the recipient?</a:t>
            </a:r>
          </a:p>
        </p:txBody>
      </p:sp>
    </p:spTree>
    <p:extLst>
      <p:ext uri="{BB962C8B-B14F-4D97-AF65-F5344CB8AC3E}">
        <p14:creationId xmlns:p14="http://schemas.microsoft.com/office/powerpoint/2010/main" val="104106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7B9D-0C7A-4299-B155-04DFF2AD962D}"/>
              </a:ext>
            </a:extLst>
          </p:cNvPr>
          <p:cNvSpPr>
            <a:spLocks noGrp="1"/>
          </p:cNvSpPr>
          <p:nvPr>
            <p:ph type="title"/>
          </p:nvPr>
        </p:nvSpPr>
        <p:spPr/>
        <p:txBody>
          <a:bodyPr/>
          <a:lstStyle/>
          <a:p>
            <a:r>
              <a:rPr lang="en-US" b="1" dirty="0"/>
              <a:t>Unlawful Possession of Firearms </a:t>
            </a:r>
          </a:p>
        </p:txBody>
      </p:sp>
      <p:sp>
        <p:nvSpPr>
          <p:cNvPr id="3" name="Content Placeholder 2">
            <a:extLst>
              <a:ext uri="{FF2B5EF4-FFF2-40B4-BE49-F238E27FC236}">
                <a16:creationId xmlns:a16="http://schemas.microsoft.com/office/drawing/2014/main" id="{E74FD42A-18D8-411A-AB64-736F65CEDD2A}"/>
              </a:ext>
            </a:extLst>
          </p:cNvPr>
          <p:cNvSpPr>
            <a:spLocks noGrp="1"/>
          </p:cNvSpPr>
          <p:nvPr>
            <p:ph idx="1"/>
          </p:nvPr>
        </p:nvSpPr>
        <p:spPr/>
        <p:txBody>
          <a:bodyPr>
            <a:normAutofit fontScale="92500" lnSpcReduction="10000"/>
          </a:bodyPr>
          <a:lstStyle/>
          <a:p>
            <a:pPr algn="just"/>
            <a:r>
              <a:rPr lang="en-US" dirty="0"/>
              <a:t>Those who cannot possess firearms.</a:t>
            </a:r>
          </a:p>
          <a:p>
            <a:pPr lvl="1" algn="just"/>
            <a:r>
              <a:rPr lang="en-US" dirty="0"/>
              <a:t>Lifetime Ban </a:t>
            </a:r>
          </a:p>
          <a:p>
            <a:pPr lvl="2" algn="just"/>
            <a:r>
              <a:rPr lang="en-US" dirty="0"/>
              <a:t>Felony Convictions: Murder; Vol. Manslaughter; Mayhem; Rape; Lewd acts on a child under 14; Infliction of greatly bodily harm; Attempted Murder; Assault with intent to rape or commit robbery; Assault with deadly weapon. (CA Penal Coe 29905.)</a:t>
            </a:r>
          </a:p>
          <a:p>
            <a:pPr lvl="1" algn="just"/>
            <a:r>
              <a:rPr lang="en-US" dirty="0"/>
              <a:t>Temporary Ban</a:t>
            </a:r>
          </a:p>
          <a:p>
            <a:pPr lvl="2" algn="just"/>
            <a:r>
              <a:rPr lang="en-US" dirty="0"/>
              <a:t>Court order as condition of probation. (CA Penal Code 29815.)</a:t>
            </a:r>
          </a:p>
          <a:p>
            <a:pPr lvl="2" algn="just"/>
            <a:r>
              <a:rPr lang="en-US" dirty="0"/>
              <a:t>Outstanding warrant or conviction of specific misdemeanors (Interference with LEO in performance of duties; Threats of great bodily harm; Witness tampering; Admitted to mental facility; Adjudicated to be danger to others from mental disorder. (CA Penal Code 29805.)</a:t>
            </a:r>
          </a:p>
          <a:p>
            <a:pPr lvl="2"/>
            <a:endParaRPr lang="en-US" dirty="0"/>
          </a:p>
        </p:txBody>
      </p:sp>
    </p:spTree>
    <p:extLst>
      <p:ext uri="{BB962C8B-B14F-4D97-AF65-F5344CB8AC3E}">
        <p14:creationId xmlns:p14="http://schemas.microsoft.com/office/powerpoint/2010/main" val="267646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41A6-D7D1-4850-A3D2-AC0FFE771BDC}"/>
              </a:ext>
            </a:extLst>
          </p:cNvPr>
          <p:cNvSpPr>
            <a:spLocks noGrp="1"/>
          </p:cNvSpPr>
          <p:nvPr>
            <p:ph type="title"/>
          </p:nvPr>
        </p:nvSpPr>
        <p:spPr/>
        <p:txBody>
          <a:bodyPr/>
          <a:lstStyle/>
          <a:p>
            <a:r>
              <a:rPr lang="en-US" b="1" dirty="0"/>
              <a:t>Unlawful Possession of Ammunition</a:t>
            </a:r>
          </a:p>
        </p:txBody>
      </p:sp>
      <p:sp>
        <p:nvSpPr>
          <p:cNvPr id="3" name="Content Placeholder 2">
            <a:extLst>
              <a:ext uri="{FF2B5EF4-FFF2-40B4-BE49-F238E27FC236}">
                <a16:creationId xmlns:a16="http://schemas.microsoft.com/office/drawing/2014/main" id="{5AFAB34C-FDB6-4F08-8304-268461A3BA70}"/>
              </a:ext>
            </a:extLst>
          </p:cNvPr>
          <p:cNvSpPr>
            <a:spLocks noGrp="1"/>
          </p:cNvSpPr>
          <p:nvPr>
            <p:ph idx="1"/>
          </p:nvPr>
        </p:nvSpPr>
        <p:spPr/>
        <p:txBody>
          <a:bodyPr>
            <a:normAutofit/>
          </a:bodyPr>
          <a:lstStyle/>
          <a:p>
            <a:pPr algn="just"/>
            <a:r>
              <a:rPr lang="en-US" dirty="0"/>
              <a:t>If you cannot possess firearms you also cannot possess ammunition. (CA Penal Code 30305.) </a:t>
            </a:r>
          </a:p>
          <a:p>
            <a:pPr algn="just"/>
            <a:r>
              <a:rPr lang="en-US" dirty="0"/>
              <a:t>Violation is a felony and subject to three years imprisonment.</a:t>
            </a:r>
          </a:p>
        </p:txBody>
      </p:sp>
    </p:spTree>
    <p:extLst>
      <p:ext uri="{BB962C8B-B14F-4D97-AF65-F5344CB8AC3E}">
        <p14:creationId xmlns:p14="http://schemas.microsoft.com/office/powerpoint/2010/main" val="40412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401A-DA99-431A-BEFB-49C6A04A76C9}"/>
              </a:ext>
            </a:extLst>
          </p:cNvPr>
          <p:cNvSpPr>
            <a:spLocks noGrp="1"/>
          </p:cNvSpPr>
          <p:nvPr>
            <p:ph type="title"/>
          </p:nvPr>
        </p:nvSpPr>
        <p:spPr/>
        <p:txBody>
          <a:bodyPr/>
          <a:lstStyle/>
          <a:p>
            <a:r>
              <a:rPr lang="en-US" b="1" dirty="0"/>
              <a:t>Unlawful Possession of Magazines</a:t>
            </a:r>
          </a:p>
        </p:txBody>
      </p:sp>
      <p:sp>
        <p:nvSpPr>
          <p:cNvPr id="3" name="Content Placeholder 2">
            <a:extLst>
              <a:ext uri="{FF2B5EF4-FFF2-40B4-BE49-F238E27FC236}">
                <a16:creationId xmlns:a16="http://schemas.microsoft.com/office/drawing/2014/main" id="{FA8320AF-0397-4B63-BED3-F943E3800549}"/>
              </a:ext>
            </a:extLst>
          </p:cNvPr>
          <p:cNvSpPr>
            <a:spLocks noGrp="1"/>
          </p:cNvSpPr>
          <p:nvPr>
            <p:ph idx="1"/>
          </p:nvPr>
        </p:nvSpPr>
        <p:spPr/>
        <p:txBody>
          <a:bodyPr>
            <a:normAutofit fontScale="92500"/>
          </a:bodyPr>
          <a:lstStyle/>
          <a:p>
            <a:pPr algn="just"/>
            <a:r>
              <a:rPr lang="en-US" dirty="0"/>
              <a:t>Standard Capacity Magazines: Ammunition feeding devices that carry the amount of ammunition originally intended by the designer. In California “speak” anything that accepts more than 10 rounds is a large capacity magazine and illegal.</a:t>
            </a:r>
          </a:p>
          <a:p>
            <a:pPr lvl="1" algn="just"/>
            <a:r>
              <a:rPr lang="en-US" dirty="0"/>
              <a:t>For Example: .308 caliber semi-automatic rifle standard capacity is 20 rounds; .223 caliber semi-automatic rifle standard capacity is 30 rounds.</a:t>
            </a:r>
          </a:p>
          <a:p>
            <a:pPr algn="just"/>
            <a:r>
              <a:rPr lang="en-US" dirty="0"/>
              <a:t>Prior to July 1, 2017 all standard capacity magazines that exceed 10 rounds must have been surrendered or moved out of state. (CA Penal Code 32310, Prop 63.) </a:t>
            </a:r>
          </a:p>
          <a:p>
            <a:pPr lvl="1" algn="just"/>
            <a:r>
              <a:rPr lang="en-US" dirty="0"/>
              <a:t>This issue is on appeal through </a:t>
            </a:r>
            <a:r>
              <a:rPr lang="en-US" i="1" dirty="0"/>
              <a:t>Duncan v. Becerra</a:t>
            </a:r>
            <a:r>
              <a:rPr lang="en-US" dirty="0"/>
              <a:t>.</a:t>
            </a:r>
          </a:p>
          <a:p>
            <a:endParaRPr lang="en-US" dirty="0"/>
          </a:p>
        </p:txBody>
      </p:sp>
    </p:spTree>
    <p:extLst>
      <p:ext uri="{BB962C8B-B14F-4D97-AF65-F5344CB8AC3E}">
        <p14:creationId xmlns:p14="http://schemas.microsoft.com/office/powerpoint/2010/main" val="43176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7364-15C4-4E05-AB41-57D996E9DB2C}"/>
              </a:ext>
            </a:extLst>
          </p:cNvPr>
          <p:cNvSpPr>
            <a:spLocks noGrp="1"/>
          </p:cNvSpPr>
          <p:nvPr>
            <p:ph type="title"/>
          </p:nvPr>
        </p:nvSpPr>
        <p:spPr/>
        <p:txBody>
          <a:bodyPr/>
          <a:lstStyle/>
          <a:p>
            <a:r>
              <a:rPr lang="en-US" b="1" dirty="0"/>
              <a:t>Lawful Possession</a:t>
            </a:r>
          </a:p>
        </p:txBody>
      </p:sp>
      <p:sp>
        <p:nvSpPr>
          <p:cNvPr id="3" name="Content Placeholder 2">
            <a:extLst>
              <a:ext uri="{FF2B5EF4-FFF2-40B4-BE49-F238E27FC236}">
                <a16:creationId xmlns:a16="http://schemas.microsoft.com/office/drawing/2014/main" id="{B66C039C-91DB-4357-AEA5-83331A219873}"/>
              </a:ext>
            </a:extLst>
          </p:cNvPr>
          <p:cNvSpPr>
            <a:spLocks noGrp="1"/>
          </p:cNvSpPr>
          <p:nvPr>
            <p:ph idx="1"/>
          </p:nvPr>
        </p:nvSpPr>
        <p:spPr/>
        <p:txBody>
          <a:bodyPr>
            <a:normAutofit fontScale="77500" lnSpcReduction="20000"/>
          </a:bodyPr>
          <a:lstStyle/>
          <a:p>
            <a:pPr algn="just"/>
            <a:r>
              <a:rPr lang="en-US" dirty="0"/>
              <a:t>Generally everyone who is not a prohibited person with a few exceptions: assault weapons, and .50 Cal. Rifles. (CA Penal Code 30600, 30605.)</a:t>
            </a:r>
          </a:p>
          <a:p>
            <a:pPr lvl="1" algn="just"/>
            <a:r>
              <a:rPr lang="en-US" dirty="0"/>
              <a:t>Must have a permit to possess assault weapons, and .50 Cal. Rifles. (CA Penal Code 30900, 30905.)</a:t>
            </a:r>
          </a:p>
          <a:p>
            <a:pPr lvl="1" algn="just"/>
            <a:r>
              <a:rPr lang="en-US" dirty="0"/>
              <a:t>If no permit and recipient by bequest or intestate succession from LEO, then within 90 days: (1) Render weapon permanently inoperable; (2) Sell weapon to licensed dealer; (3) Obtain a DWP. (CA Penal Code 30915.)</a:t>
            </a:r>
          </a:p>
          <a:p>
            <a:pPr algn="just"/>
            <a:r>
              <a:rPr lang="en-US" dirty="0"/>
              <a:t>Trustees: Can possess weapons that are not assault weapons as defined by California Penal Code, and .50 Cal. Rifles, for administration of the trust estate. (CA Penal Code 30600, 30605, 30655.) Must have Firearms Safety Certificate. (CA Penal Code 27920.)</a:t>
            </a:r>
          </a:p>
          <a:p>
            <a:pPr algn="just"/>
            <a:r>
              <a:rPr lang="en-US" dirty="0"/>
              <a:t>Executors &amp; Administrators: Permitted to possess all non-assault weapons, assault weapons, and .50 Cal. Rifles, for administration of estate. (CA Penal Code 30655.) FSC Exempt. (CA Penal Code 31700.)</a:t>
            </a:r>
          </a:p>
        </p:txBody>
      </p:sp>
    </p:spTree>
    <p:extLst>
      <p:ext uri="{BB962C8B-B14F-4D97-AF65-F5344CB8AC3E}">
        <p14:creationId xmlns:p14="http://schemas.microsoft.com/office/powerpoint/2010/main" val="27038575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3396</TotalTime>
  <Words>3460</Words>
  <Application>Microsoft Office PowerPoint</Application>
  <PresentationFormat>Widescreen</PresentationFormat>
  <Paragraphs>187</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Garamond</vt:lpstr>
      <vt:lpstr>Organic</vt:lpstr>
      <vt:lpstr>                                                                                              Guns – Transfer of Ownership and Other Firearms Related Issues Encountered by Estate Planning Professionals </vt:lpstr>
      <vt:lpstr>A Few Statistics</vt:lpstr>
      <vt:lpstr>What Do We Want to Achieve?</vt:lpstr>
      <vt:lpstr>Misinformation Regarding Firearms Regulation Runs Rampant in California</vt:lpstr>
      <vt:lpstr>What is California Law Really Concerned About When it Comes to Firearms?</vt:lpstr>
      <vt:lpstr>Unlawful Possession of Firearms </vt:lpstr>
      <vt:lpstr>Unlawful Possession of Ammunition</vt:lpstr>
      <vt:lpstr>Unlawful Possession of Magazines</vt:lpstr>
      <vt:lpstr>Lawful Possession</vt:lpstr>
      <vt:lpstr>Important to Know How to Handle Firearms</vt:lpstr>
      <vt:lpstr>Improper Storage of Firearms</vt:lpstr>
      <vt:lpstr>Proper Storage of Firearms</vt:lpstr>
      <vt:lpstr>Examples of Safes</vt:lpstr>
      <vt:lpstr>Examples of Lockboxes</vt:lpstr>
      <vt:lpstr>Examples of Quick Access Lock Boxes</vt:lpstr>
      <vt:lpstr>Lost Firearms</vt:lpstr>
      <vt:lpstr>Senior Citizens Living in Assisted Living</vt:lpstr>
      <vt:lpstr>Concealment &amp; Transportation of Firearms</vt:lpstr>
      <vt:lpstr>Identification of the Specific Firearm in Question is Critical</vt:lpstr>
      <vt:lpstr>Identification of the Specific Firearm Continued</vt:lpstr>
      <vt:lpstr>Examples of Single Shot Pistols</vt:lpstr>
      <vt:lpstr>Examples of Semi-Automatic Pistols</vt:lpstr>
      <vt:lpstr>Examples of Single Shot Rifles</vt:lpstr>
      <vt:lpstr>Examples of Non-Assault Weapon Semi-Automatic Rifles</vt:lpstr>
      <vt:lpstr>Transfer of Firearms</vt:lpstr>
      <vt:lpstr>Transfer of Firearms Continued</vt:lpstr>
      <vt:lpstr>National Firearms Act of 1934</vt:lpstr>
      <vt:lpstr>NFA Constitutionality</vt:lpstr>
      <vt:lpstr>Can Californians Possess NFA Firearms?</vt:lpstr>
      <vt:lpstr>Examples of Machine Guns</vt:lpstr>
      <vt:lpstr>Examples of Zip Guns</vt:lpstr>
      <vt:lpstr>Examples of Suppressors (Silencers)</vt:lpstr>
      <vt:lpstr>Short Barreled Rifles and Shotguns</vt:lpstr>
      <vt:lpstr>Can Californians Purchase or Possess “Assault Weapons?”</vt:lpstr>
      <vt:lpstr>Category III Assault Weapons  (CA Penal Code 30515)</vt:lpstr>
      <vt:lpstr>Detachable Magazine</vt:lpstr>
      <vt:lpstr>Ambiguity in Detachable Magazine Statute</vt:lpstr>
      <vt:lpstr>Assault Weapons &amp; .50 Cal Rifle Transferabilty</vt:lpstr>
      <vt:lpstr>Examples of Assault Rifles</vt:lpstr>
      <vt:lpstr>Examples of Rifles That Do Not Meet Category III Description</vt:lpstr>
      <vt:lpstr>Examples of .50 Cal Rifles</vt:lpstr>
      <vt:lpstr>The Gun Trust Myth in California?</vt:lpstr>
      <vt:lpstr>Theory Behind Gun Trust</vt:lpstr>
      <vt:lpstr>If You Have a Gun in a Trust,  Be Sure to Review the Trust Every Year</vt:lpstr>
      <vt:lpstr>Recommendations for Transfer</vt:lpstr>
      <vt:lpstr>Future Restrictions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Kraus</dc:creator>
  <cp:lastModifiedBy> </cp:lastModifiedBy>
  <cp:revision>152</cp:revision>
  <cp:lastPrinted>2020-01-10T02:55:51Z</cp:lastPrinted>
  <dcterms:created xsi:type="dcterms:W3CDTF">2018-07-24T23:16:47Z</dcterms:created>
  <dcterms:modified xsi:type="dcterms:W3CDTF">2020-01-15T00:30:16Z</dcterms:modified>
</cp:coreProperties>
</file>